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77" r:id="rId3"/>
    <p:sldId id="259" r:id="rId4"/>
    <p:sldId id="268" r:id="rId5"/>
    <p:sldId id="270" r:id="rId6"/>
    <p:sldId id="269" r:id="rId7"/>
    <p:sldId id="273" r:id="rId8"/>
    <p:sldId id="274" r:id="rId9"/>
    <p:sldId id="262" r:id="rId10"/>
    <p:sldId id="275" r:id="rId11"/>
    <p:sldId id="263" r:id="rId12"/>
    <p:sldId id="264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6219" autoAdjust="0"/>
  </p:normalViewPr>
  <p:slideViewPr>
    <p:cSldViewPr snapToGrid="0">
      <p:cViewPr>
        <p:scale>
          <a:sx n="100" d="100"/>
          <a:sy n="100" d="100"/>
        </p:scale>
        <p:origin x="936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2.png>
</file>

<file path=ppt/media/image3.jpeg>
</file>

<file path=ppt/media/image4.jpeg>
</file>

<file path=ppt/media/image5.jpeg>
</file>

<file path=ppt/media/image6.jpe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FE5D34-8C26-4459-981A-9FBAC654DCC5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D8B768-5697-4B55-9D5B-BE5F1645FB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399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Some of the X-rays will be reflected off the planes in the crystal, however most of them will pass straight through. These X-rays, if detected, would cause a bright spot in the centre of the image taken and make it more difficult to see the diffraction pattern. So, a ‘beam blocker’ is placed between the crystal and the detector, which absorbs all the incoming X-rays from the direct beam of light.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8B768-5697-4B55-9D5B-BE5F1645FBA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3548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Some of the X-rays will be reflected off the planes in the crystal, however most of them will pass straight through. These X-rays, if detected, would cause a bright spot in the centre of the image taken and make it more difficult to see the diffraction pattern. So, a ‘beam blocker’ is placed between the crystal and the detector, which absorbs all the incoming X-rays from the direct beam of light.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8B768-5697-4B55-9D5B-BE5F1645FBA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059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Some of the X-rays will be reflected off the planes in the crystal, however most of them will pass straight through. These X-rays, if detected, would cause a bright spot in the centre of the image taken and make it more difficult to see the diffraction pattern. So, a ‘beam blocker’ is placed between the crystal and the detector, which absorbs all the incoming X-rays from the direct beam of light.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8B768-5697-4B55-9D5B-BE5F1645FBA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606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Some of the X-rays will be reflected off the planes in the crystal, however most of them will pass straight through. These X-rays, if detected, would cause a bright spot in the centre of the image taken and make it more difficult to see the diffraction pattern. So, a ‘beam blocker’ is placed between the crystal and the detector, which absorbs all the incoming X-rays from the direct beam of light.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8B768-5697-4B55-9D5B-BE5F1645FBA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7947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Some of the X-rays will be reflected off the planes in the crystal, however most of them will pass straight through. These X-rays, if detected, would cause a bright spot in the centre of the image taken and make it more difficult to see the diffraction pattern. So, a ‘beam blocker’ is placed between the crystal and the detector, which absorbs all the incoming X-rays from the direct beam of light.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8B768-5697-4B55-9D5B-BE5F1645FBA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671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list of 54 different </a:t>
            </a:r>
          </a:p>
          <a:p>
            <a:r>
              <a:rPr lang="en-GB" dirty="0"/>
              <a:t>Each image displays fourfold symmetry; only need to analyse ¼ of each image.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8B768-5697-4B55-9D5B-BE5F1645FBA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603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Some of the X-rays will be reflected off the planes in the crystal, however most of them will pass straight through. These X-rays, if detected, would cause a bright spot in the centre of the image taken and make it more difficult to see the diffraction pattern. So, a ‘beam blocker’ is placed between the crystal and the detector, which absorbs all the incoming X-rays from the direct beam of light.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8B768-5697-4B55-9D5B-BE5F1645FBA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551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6B0C3-0A95-2311-BED0-2B085F20E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134D0-BD7F-D228-3756-B3B807D817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6631B-D471-AE29-2522-8F1E6D3CD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DA525-A27A-36B6-721C-D04A5D9DF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DFD32-F34B-4448-4305-EFA7A2FBF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069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B1530-F4DA-4912-877D-3DAFFED25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16964C-06F3-A458-28B7-9AEC2F45D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86ACD-C7FF-B779-4272-C3614F9B3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98059-2814-FA3E-216F-C1CEA875D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CCBD6-D3EB-7D93-085E-E02D97D49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956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BBE531-1648-4542-B72D-27AE3A5AAC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D0707B-B225-759B-03DC-49DADBA749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0F32D-7C85-DC6F-E5D9-F12D96B1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21BA8-8D44-D754-9520-F28F35555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0B1-3EAE-0E71-F1B7-1FCDD45A2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286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BBD15-0523-1084-31DA-7C2C0E97E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E7065-6F6B-02B7-9BD0-B26F6C61C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C300E-B13D-79A1-B43E-F2D553978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48327-0429-3D6D-059F-258F594E5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C57BE-7265-55C4-7591-ED82EAA20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97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20194-ECC6-4AED-6B7A-A59146663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7CF2F-2313-3D0D-B5BF-3257A65BF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7C0B7-6C04-1701-B1A7-93169027F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B9598-C676-B99F-425D-C525C1324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F1D11-6A9D-0D4A-B19C-4BF202F15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7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458D0-206D-E235-B5FD-F7C303C4A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3A621-67C0-B1D9-9EF2-1E88A1D00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C735C7-6AE1-E20C-5F00-A0B4DC294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168049-1DCC-0CB6-452E-3FA20891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F859A-0E16-05BD-A462-D16E5D0BD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0E0FE1-F38A-3CFA-D932-5C97A45D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9371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373E8-F145-6C16-225D-C3FED526F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FEA7E-041E-CDC1-ED78-7F33C766E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51BF-6357-C0E4-B18C-567A82D02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7DF227-1DE0-F488-6407-53F9E003F1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6564D5-3F53-03FE-5169-70A827204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57FEAA-B4BB-AD97-C036-3C70387F1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0B8566-086C-5750-9ECF-4524DF17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0BF980-4196-4D57-83E0-04E4C8827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443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3A6A4-A857-5849-76C1-18536931C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1920FC-B5BF-F02A-294F-56CA410B9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39FE9E-0F1C-1EC8-A9E0-A65E03CA3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73DD5-DE1C-6124-48E2-33713A33B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2997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F9788C-6824-61AB-4FC4-F365402C3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FCB591-1349-8E39-4569-214AB0B8D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EDCA3-81DA-B875-4522-B25B9EE03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741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9C1EE-2542-52F7-28FF-C5A044C69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02381-CF0E-DE28-1AB3-18AFE4584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BDDD9E-8252-AA0D-CAE9-7738F6331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AB565F-BC92-1E5B-83C6-1F9DFB3D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F002B-B32E-2EC1-D164-0F7E26835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66E39D-706C-8614-F7A1-72533530A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64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EC0A8-5CCD-4BB0-247F-816C8EC4D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6E1E36-A908-3F74-7BFC-2BEC14ED14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7B61C-7EA2-950B-4A9D-D5114C88C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8FC0E-6300-B639-4846-54782A96C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D0C98-8919-AA45-C544-3C696EA5E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80E85-2AB8-7AE0-A420-0AB70C111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625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DCE091-7BA5-376D-9BF1-9C944928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43DED-8AAA-F343-5F39-165867CBE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499EA-4702-D12D-5275-52C1E55889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A625C1-189E-419B-8185-2E0DA6B38EA1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0DBC5-D57F-DBAD-C738-062F3A84A6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C93D0-298D-78A9-E071-EF79DADEC2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915243-43B8-48B6-99BE-3338A0CC44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9892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ACF6E-49DF-CE01-26C3-1C3ECAE81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2903" y="949325"/>
            <a:ext cx="8071706" cy="2387600"/>
          </a:xfrm>
        </p:spPr>
        <p:txBody>
          <a:bodyPr>
            <a:normAutofit/>
          </a:bodyPr>
          <a:lstStyle/>
          <a:p>
            <a:pPr algn="l"/>
            <a:r>
              <a:rPr lang="en-GB" sz="6600">
                <a:solidFill>
                  <a:schemeClr val="bg1"/>
                </a:solidFill>
              </a:rPr>
              <a:t>X-Ray Crystallography</a:t>
            </a:r>
            <a:br>
              <a:rPr lang="en-GB" sz="6600">
                <a:solidFill>
                  <a:schemeClr val="bg1"/>
                </a:solidFill>
              </a:rPr>
            </a:br>
            <a:r>
              <a:rPr lang="en-GB" sz="6600">
                <a:solidFill>
                  <a:schemeClr val="bg1"/>
                </a:solidFill>
              </a:rPr>
              <a:t>Laue Method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9A64FA-6996-B13D-1593-8126129993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2902" y="3429000"/>
            <a:ext cx="8071697" cy="1655762"/>
          </a:xfrm>
        </p:spPr>
        <p:txBody>
          <a:bodyPr>
            <a:normAutofit/>
          </a:bodyPr>
          <a:lstStyle/>
          <a:p>
            <a:pPr algn="l"/>
            <a:r>
              <a:rPr lang="en-GB" sz="3200">
                <a:solidFill>
                  <a:schemeClr val="bg1"/>
                </a:solidFill>
              </a:rPr>
              <a:t>By Elijah Gill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245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000">
              <a:schemeClr val="accent1">
                <a:lumMod val="5000"/>
                <a:lumOff val="95000"/>
              </a:schemeClr>
            </a:gs>
            <a:gs pos="7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5E4CC-9B4B-B444-2255-EB3B55422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160"/>
            <a:ext cx="7188989" cy="1021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La</a:t>
            </a:r>
            <a:r>
              <a:rPr lang="en-US" sz="4000" dirty="0">
                <a:solidFill>
                  <a:schemeClr val="bg1"/>
                </a:solidFill>
              </a:rPr>
              <a:t>belled Photos</a:t>
            </a: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4EF9C18-3274-42AE-5B32-CD1807B3121A}"/>
              </a:ext>
            </a:extLst>
          </p:cNvPr>
          <p:cNvSpPr txBox="1"/>
          <p:nvPr/>
        </p:nvSpPr>
        <p:spPr>
          <a:xfrm>
            <a:off x="1772952" y="5883775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</a:rPr>
              <a:t>LiF</a:t>
            </a:r>
            <a:r>
              <a:rPr lang="en-GB" sz="1000" dirty="0">
                <a:solidFill>
                  <a:schemeClr val="bg1"/>
                </a:solidFill>
              </a:rPr>
              <a:t> 9cm 45s, labelled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754118-B208-996A-568A-F1E49596B155}"/>
              </a:ext>
            </a:extLst>
          </p:cNvPr>
          <p:cNvSpPr txBox="1"/>
          <p:nvPr/>
        </p:nvSpPr>
        <p:spPr>
          <a:xfrm>
            <a:off x="7447252" y="5883775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</a:rPr>
              <a:t>NaCl 10cm 45s, labelled image</a:t>
            </a:r>
          </a:p>
        </p:txBody>
      </p:sp>
      <p:pic>
        <p:nvPicPr>
          <p:cNvPr id="5" name="Picture 4" descr="A black and white image of a circle with white dots&#10;&#10;Description automatically generated">
            <a:extLst>
              <a:ext uri="{FF2B5EF4-FFF2-40B4-BE49-F238E27FC236}">
                <a16:creationId xmlns:a16="http://schemas.microsoft.com/office/drawing/2014/main" id="{1C156E38-3969-91B2-FDC4-BA6861620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001" y="1592074"/>
            <a:ext cx="4291701" cy="4291701"/>
          </a:xfrm>
          <a:prstGeom prst="rect">
            <a:avLst/>
          </a:prstGeom>
        </p:spPr>
      </p:pic>
      <p:pic>
        <p:nvPicPr>
          <p:cNvPr id="6" name="Picture 5" descr="A black and white image of a circle&#10;&#10;Description automatically generated">
            <a:extLst>
              <a:ext uri="{FF2B5EF4-FFF2-40B4-BE49-F238E27FC236}">
                <a16:creationId xmlns:a16="http://schemas.microsoft.com/office/drawing/2014/main" id="{EC5A5924-683F-B584-7F4F-33492E9C4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298" y="1592074"/>
            <a:ext cx="4291701" cy="42917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A06C0F-D8EF-1AA4-7945-538563FFDF0A}"/>
              </a:ext>
            </a:extLst>
          </p:cNvPr>
          <p:cNvSpPr txBox="1"/>
          <p:nvPr/>
        </p:nvSpPr>
        <p:spPr>
          <a:xfrm>
            <a:off x="4013594" y="2573317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206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871EF2-741E-7D7A-7F5C-A83F0789E72C}"/>
              </a:ext>
            </a:extLst>
          </p:cNvPr>
          <p:cNvSpPr txBox="1"/>
          <p:nvPr/>
        </p:nvSpPr>
        <p:spPr>
          <a:xfrm>
            <a:off x="3087461" y="2219449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87FE7A-EE52-7CA8-FF0C-6E4C23BC3EE4}"/>
              </a:ext>
            </a:extLst>
          </p:cNvPr>
          <p:cNvSpPr txBox="1"/>
          <p:nvPr/>
        </p:nvSpPr>
        <p:spPr>
          <a:xfrm>
            <a:off x="2510377" y="2742669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133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9C5843-FB1A-5832-1C1B-1EB325BDB68C}"/>
              </a:ext>
            </a:extLst>
          </p:cNvPr>
          <p:cNvSpPr txBox="1"/>
          <p:nvPr/>
        </p:nvSpPr>
        <p:spPr>
          <a:xfrm>
            <a:off x="2186856" y="2219449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244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74BFC4-BF0A-7E64-C6A0-F624C99EEBDF}"/>
              </a:ext>
            </a:extLst>
          </p:cNvPr>
          <p:cNvSpPr txBox="1"/>
          <p:nvPr/>
        </p:nvSpPr>
        <p:spPr>
          <a:xfrm>
            <a:off x="2777791" y="1666087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EB7254-8793-CFFA-92D4-498BF602F56A}"/>
              </a:ext>
            </a:extLst>
          </p:cNvPr>
          <p:cNvSpPr txBox="1"/>
          <p:nvPr/>
        </p:nvSpPr>
        <p:spPr>
          <a:xfrm>
            <a:off x="1841708" y="2803723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260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997E44E-C872-4FC2-2EA7-739ABD9C5088}"/>
              </a:ext>
            </a:extLst>
          </p:cNvPr>
          <p:cNvCxnSpPr>
            <a:cxnSpLocks/>
          </p:cNvCxnSpPr>
          <p:nvPr/>
        </p:nvCxnSpPr>
        <p:spPr>
          <a:xfrm flipV="1">
            <a:off x="5062694" y="1741886"/>
            <a:ext cx="208538" cy="2283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DA402B9-F334-5C1D-2235-7411BA51449C}"/>
              </a:ext>
            </a:extLst>
          </p:cNvPr>
          <p:cNvSpPr txBox="1"/>
          <p:nvPr/>
        </p:nvSpPr>
        <p:spPr>
          <a:xfrm>
            <a:off x="5197233" y="1561221"/>
            <a:ext cx="207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2"/>
                </a:solidFill>
              </a:rPr>
              <a:t>z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310E2BE-F3D6-9CD0-D748-2D30B1EEF8E7}"/>
              </a:ext>
            </a:extLst>
          </p:cNvPr>
          <p:cNvCxnSpPr>
            <a:cxnSpLocks/>
          </p:cNvCxnSpPr>
          <p:nvPr/>
        </p:nvCxnSpPr>
        <p:spPr>
          <a:xfrm flipH="1" flipV="1">
            <a:off x="4845498" y="1737357"/>
            <a:ext cx="228700" cy="2329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B486A2D-868B-447F-0792-45C18FA86157}"/>
              </a:ext>
            </a:extLst>
          </p:cNvPr>
          <p:cNvSpPr txBox="1"/>
          <p:nvPr/>
        </p:nvSpPr>
        <p:spPr>
          <a:xfrm>
            <a:off x="4681365" y="1561221"/>
            <a:ext cx="207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2"/>
                </a:solidFill>
              </a:rPr>
              <a:t>y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FA7A60-7CCE-960C-5335-D8683C3237EB}"/>
              </a:ext>
            </a:extLst>
          </p:cNvPr>
          <p:cNvCxnSpPr>
            <a:cxnSpLocks/>
          </p:cNvCxnSpPr>
          <p:nvPr/>
        </p:nvCxnSpPr>
        <p:spPr>
          <a:xfrm flipV="1">
            <a:off x="6827215" y="1704185"/>
            <a:ext cx="208538" cy="2283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006B419-88FA-90D1-935A-41CDDC5BC3CC}"/>
              </a:ext>
            </a:extLst>
          </p:cNvPr>
          <p:cNvSpPr txBox="1"/>
          <p:nvPr/>
        </p:nvSpPr>
        <p:spPr>
          <a:xfrm>
            <a:off x="6961754" y="1523520"/>
            <a:ext cx="207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2"/>
                </a:solidFill>
              </a:rPr>
              <a:t>z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51C61D-8597-30B3-14D8-755E0F6B61A8}"/>
              </a:ext>
            </a:extLst>
          </p:cNvPr>
          <p:cNvCxnSpPr>
            <a:cxnSpLocks/>
          </p:cNvCxnSpPr>
          <p:nvPr/>
        </p:nvCxnSpPr>
        <p:spPr>
          <a:xfrm>
            <a:off x="6827215" y="1921230"/>
            <a:ext cx="208538" cy="1986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6947FEE-C948-B1D0-5E17-55AB1462EE11}"/>
              </a:ext>
            </a:extLst>
          </p:cNvPr>
          <p:cNvSpPr txBox="1"/>
          <p:nvPr/>
        </p:nvSpPr>
        <p:spPr>
          <a:xfrm>
            <a:off x="6972804" y="2025197"/>
            <a:ext cx="207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2"/>
                </a:solidFill>
              </a:rPr>
              <a:t>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C055DC-9D5E-8282-183D-6A3D4348424F}"/>
              </a:ext>
            </a:extLst>
          </p:cNvPr>
          <p:cNvSpPr txBox="1"/>
          <p:nvPr/>
        </p:nvSpPr>
        <p:spPr>
          <a:xfrm>
            <a:off x="2216558" y="4243638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133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BB14B42-8D0F-E3D4-1B8C-9B2F5B0BF576}"/>
              </a:ext>
            </a:extLst>
          </p:cNvPr>
          <p:cNvSpPr txBox="1"/>
          <p:nvPr/>
        </p:nvSpPr>
        <p:spPr>
          <a:xfrm>
            <a:off x="2268344" y="4813941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206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0AC37-16A2-EFF2-4361-28B656F57E09}"/>
              </a:ext>
            </a:extLst>
          </p:cNvPr>
          <p:cNvSpPr txBox="1"/>
          <p:nvPr/>
        </p:nvSpPr>
        <p:spPr>
          <a:xfrm>
            <a:off x="1601178" y="3728263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226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0D2258-46F8-A0AF-02C1-9161E421D88F}"/>
              </a:ext>
            </a:extLst>
          </p:cNvPr>
          <p:cNvSpPr txBox="1"/>
          <p:nvPr/>
        </p:nvSpPr>
        <p:spPr>
          <a:xfrm>
            <a:off x="1649486" y="4474044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244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C6F29C-5977-A890-DE58-013F6352291F}"/>
              </a:ext>
            </a:extLst>
          </p:cNvPr>
          <p:cNvSpPr txBox="1"/>
          <p:nvPr/>
        </p:nvSpPr>
        <p:spPr>
          <a:xfrm>
            <a:off x="1649486" y="3638883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   -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A8C1D54-E2CA-F78E-7B0E-17870376AD9F}"/>
              </a:ext>
            </a:extLst>
          </p:cNvPr>
          <p:cNvSpPr txBox="1"/>
          <p:nvPr/>
        </p:nvSpPr>
        <p:spPr>
          <a:xfrm>
            <a:off x="2360867" y="4152221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D7B1619-37EE-5968-A73D-7A9E51F4D3C4}"/>
              </a:ext>
            </a:extLst>
          </p:cNvPr>
          <p:cNvSpPr txBox="1"/>
          <p:nvPr/>
        </p:nvSpPr>
        <p:spPr>
          <a:xfrm>
            <a:off x="1800834" y="4382137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6154896-0F5E-00BE-FF13-46B24959861B}"/>
              </a:ext>
            </a:extLst>
          </p:cNvPr>
          <p:cNvSpPr txBox="1"/>
          <p:nvPr/>
        </p:nvSpPr>
        <p:spPr>
          <a:xfrm>
            <a:off x="2415444" y="4730750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27EEDEB-FA6E-1C28-142A-450A2D4BEF1A}"/>
              </a:ext>
            </a:extLst>
          </p:cNvPr>
          <p:cNvSpPr txBox="1"/>
          <p:nvPr/>
        </p:nvSpPr>
        <p:spPr>
          <a:xfrm>
            <a:off x="3993988" y="3485514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133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D4E009F-220A-3B58-EAEB-5D94EBE07C7B}"/>
              </a:ext>
            </a:extLst>
          </p:cNvPr>
          <p:cNvSpPr txBox="1"/>
          <p:nvPr/>
        </p:nvSpPr>
        <p:spPr>
          <a:xfrm>
            <a:off x="3384773" y="4550913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133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806A610-EEE9-6B9C-1338-086DA78DDDC1}"/>
              </a:ext>
            </a:extLst>
          </p:cNvPr>
          <p:cNvSpPr txBox="1"/>
          <p:nvPr/>
        </p:nvSpPr>
        <p:spPr>
          <a:xfrm>
            <a:off x="4076071" y="4546144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260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E33F91D-410D-62D2-8C1B-20C40B53FF05}"/>
              </a:ext>
            </a:extLst>
          </p:cNvPr>
          <p:cNvSpPr txBox="1"/>
          <p:nvPr/>
        </p:nvSpPr>
        <p:spPr>
          <a:xfrm>
            <a:off x="3057395" y="5007749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226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F6763A1-CDA9-2DC7-A4BA-33E3AAAC8FFA}"/>
              </a:ext>
            </a:extLst>
          </p:cNvPr>
          <p:cNvSpPr txBox="1"/>
          <p:nvPr/>
        </p:nvSpPr>
        <p:spPr>
          <a:xfrm>
            <a:off x="4514591" y="3972732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226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1BC51A-51C6-4C5F-9F78-B17CCD5BC2AD}"/>
              </a:ext>
            </a:extLst>
          </p:cNvPr>
          <p:cNvSpPr txBox="1"/>
          <p:nvPr/>
        </p:nvSpPr>
        <p:spPr>
          <a:xfrm>
            <a:off x="4671750" y="3164330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244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2510307-608F-5A53-DE0D-38D4EC91D4ED}"/>
              </a:ext>
            </a:extLst>
          </p:cNvPr>
          <p:cNvSpPr txBox="1"/>
          <p:nvPr/>
        </p:nvSpPr>
        <p:spPr>
          <a:xfrm>
            <a:off x="3724320" y="5026724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244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E6C1561-1F26-BA73-584D-B19E6F44E92E}"/>
              </a:ext>
            </a:extLst>
          </p:cNvPr>
          <p:cNvSpPr txBox="1"/>
          <p:nvPr/>
        </p:nvSpPr>
        <p:spPr>
          <a:xfrm>
            <a:off x="3297925" y="5445762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F9DED84-876B-7CE0-1CBA-384BDDCDF308}"/>
              </a:ext>
            </a:extLst>
          </p:cNvPr>
          <p:cNvSpPr txBox="1"/>
          <p:nvPr/>
        </p:nvSpPr>
        <p:spPr>
          <a:xfrm>
            <a:off x="3327991" y="5356362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 - -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4D9EB29-84CA-E2F0-17DC-2C1D6C78C2CD}"/>
              </a:ext>
            </a:extLst>
          </p:cNvPr>
          <p:cNvSpPr txBox="1"/>
          <p:nvPr/>
        </p:nvSpPr>
        <p:spPr>
          <a:xfrm>
            <a:off x="3087461" y="4922542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 - -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ED08740-94A7-19BB-9C5B-F48C0DFCC805}"/>
              </a:ext>
            </a:extLst>
          </p:cNvPr>
          <p:cNvSpPr txBox="1"/>
          <p:nvPr/>
        </p:nvSpPr>
        <p:spPr>
          <a:xfrm>
            <a:off x="3762973" y="4937960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 - -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139231C-673E-DCBD-06B8-F9299F946840}"/>
              </a:ext>
            </a:extLst>
          </p:cNvPr>
          <p:cNvSpPr txBox="1"/>
          <p:nvPr/>
        </p:nvSpPr>
        <p:spPr>
          <a:xfrm>
            <a:off x="3421236" y="4462344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 - -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8402BBA-1A3B-4156-AF18-E8EC611E4359}"/>
              </a:ext>
            </a:extLst>
          </p:cNvPr>
          <p:cNvSpPr txBox="1"/>
          <p:nvPr/>
        </p:nvSpPr>
        <p:spPr>
          <a:xfrm>
            <a:off x="4138405" y="4462344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6CF4B61-6FBC-3C41-C58B-F229A3A5133B}"/>
              </a:ext>
            </a:extLst>
          </p:cNvPr>
          <p:cNvSpPr txBox="1"/>
          <p:nvPr/>
        </p:nvSpPr>
        <p:spPr>
          <a:xfrm>
            <a:off x="4581634" y="3885832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87DE018-457B-2C0F-34E8-6A4755C3D524}"/>
              </a:ext>
            </a:extLst>
          </p:cNvPr>
          <p:cNvSpPr txBox="1"/>
          <p:nvPr/>
        </p:nvSpPr>
        <p:spPr>
          <a:xfrm>
            <a:off x="4057572" y="3394525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02BF7AB-D1CD-6067-6DB1-BB368164FDEF}"/>
              </a:ext>
            </a:extLst>
          </p:cNvPr>
          <p:cNvSpPr txBox="1"/>
          <p:nvPr/>
        </p:nvSpPr>
        <p:spPr>
          <a:xfrm>
            <a:off x="4744750" y="3078517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40E5A8F-D6DB-85A8-7B16-70CBD7984426}"/>
              </a:ext>
            </a:extLst>
          </p:cNvPr>
          <p:cNvSpPr txBox="1"/>
          <p:nvPr/>
        </p:nvSpPr>
        <p:spPr>
          <a:xfrm>
            <a:off x="10308768" y="5227840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206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B97DDED-2281-4BE2-09CC-9E7A6793E95E}"/>
              </a:ext>
            </a:extLst>
          </p:cNvPr>
          <p:cNvSpPr txBox="1"/>
          <p:nvPr/>
        </p:nvSpPr>
        <p:spPr>
          <a:xfrm>
            <a:off x="10147065" y="4684643"/>
            <a:ext cx="790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113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1BD7567-A3C0-DD5D-20D7-9A594A386493}"/>
              </a:ext>
            </a:extLst>
          </p:cNvPr>
          <p:cNvSpPr txBox="1"/>
          <p:nvPr/>
        </p:nvSpPr>
        <p:spPr>
          <a:xfrm>
            <a:off x="10614148" y="4330466"/>
            <a:ext cx="790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226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727826E-C876-3A2B-D557-FB8687C4167F}"/>
              </a:ext>
            </a:extLst>
          </p:cNvPr>
          <p:cNvSpPr txBox="1"/>
          <p:nvPr/>
        </p:nvSpPr>
        <p:spPr>
          <a:xfrm>
            <a:off x="9826592" y="4028708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133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E61ACF1-DA97-5E61-F8AB-9BFA5BF236E4}"/>
              </a:ext>
            </a:extLst>
          </p:cNvPr>
          <p:cNvSpPr txBox="1"/>
          <p:nvPr/>
        </p:nvSpPr>
        <p:spPr>
          <a:xfrm>
            <a:off x="10663513" y="3777382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244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754680D-FAE1-DDCD-ABA0-51EF876E09DC}"/>
              </a:ext>
            </a:extLst>
          </p:cNvPr>
          <p:cNvSpPr txBox="1"/>
          <p:nvPr/>
        </p:nvSpPr>
        <p:spPr>
          <a:xfrm>
            <a:off x="7284443" y="5092198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260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AD9B091-8384-D90F-3C3A-31DDDF74E38A}"/>
              </a:ext>
            </a:extLst>
          </p:cNvPr>
          <p:cNvSpPr txBox="1"/>
          <p:nvPr/>
        </p:nvSpPr>
        <p:spPr>
          <a:xfrm>
            <a:off x="8814191" y="5675246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244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0AF6B19-AF5F-FC14-8366-67B96F3F2F0D}"/>
              </a:ext>
            </a:extLst>
          </p:cNvPr>
          <p:cNvSpPr txBox="1"/>
          <p:nvPr/>
        </p:nvSpPr>
        <p:spPr>
          <a:xfrm>
            <a:off x="8500569" y="4903437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133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0A13AD7-5F46-28CF-BDEB-11B89E933DDD}"/>
              </a:ext>
            </a:extLst>
          </p:cNvPr>
          <p:cNvSpPr txBox="1"/>
          <p:nvPr/>
        </p:nvSpPr>
        <p:spPr>
          <a:xfrm>
            <a:off x="7765503" y="5208006"/>
            <a:ext cx="790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113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B679C03-80B6-3305-9C8B-5983FAA19EC1}"/>
              </a:ext>
            </a:extLst>
          </p:cNvPr>
          <p:cNvSpPr txBox="1"/>
          <p:nvPr/>
        </p:nvSpPr>
        <p:spPr>
          <a:xfrm>
            <a:off x="8141693" y="5573517"/>
            <a:ext cx="790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61A258B-BD2F-D7F1-8103-922BD3757B96}"/>
              </a:ext>
            </a:extLst>
          </p:cNvPr>
          <p:cNvSpPr txBox="1"/>
          <p:nvPr/>
        </p:nvSpPr>
        <p:spPr>
          <a:xfrm>
            <a:off x="7383855" y="5007210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-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FA7CA7C-D6FF-CB6A-FA2E-D959240BC519}"/>
              </a:ext>
            </a:extLst>
          </p:cNvPr>
          <p:cNvSpPr txBox="1"/>
          <p:nvPr/>
        </p:nvSpPr>
        <p:spPr>
          <a:xfrm>
            <a:off x="7860049" y="5119494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-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5520D56-3A81-CBAB-0452-A4307C963408}"/>
              </a:ext>
            </a:extLst>
          </p:cNvPr>
          <p:cNvSpPr txBox="1"/>
          <p:nvPr/>
        </p:nvSpPr>
        <p:spPr>
          <a:xfrm>
            <a:off x="8592735" y="4817742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-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B2D7F15-B4E0-CD26-E270-414D4FF26E35}"/>
              </a:ext>
            </a:extLst>
          </p:cNvPr>
          <p:cNvSpPr txBox="1"/>
          <p:nvPr/>
        </p:nvSpPr>
        <p:spPr>
          <a:xfrm>
            <a:off x="8237412" y="5487297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-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4F9F254-6F5A-0E6A-228E-93161A5DF2EF}"/>
              </a:ext>
            </a:extLst>
          </p:cNvPr>
          <p:cNvSpPr txBox="1"/>
          <p:nvPr/>
        </p:nvSpPr>
        <p:spPr>
          <a:xfrm>
            <a:off x="8918511" y="5589148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-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509885-4813-BA0A-E762-2983F0B69121}"/>
              </a:ext>
            </a:extLst>
          </p:cNvPr>
          <p:cNvSpPr txBox="1"/>
          <p:nvPr/>
        </p:nvSpPr>
        <p:spPr>
          <a:xfrm>
            <a:off x="7306827" y="2220620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206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890456-889C-8B13-DB13-949ABC1A3369}"/>
              </a:ext>
            </a:extLst>
          </p:cNvPr>
          <p:cNvSpPr txBox="1"/>
          <p:nvPr/>
        </p:nvSpPr>
        <p:spPr>
          <a:xfrm>
            <a:off x="7457232" y="1946992"/>
            <a:ext cx="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b="1" dirty="0">
              <a:solidFill>
                <a:schemeClr val="accent2"/>
              </a:solidFill>
            </a:endParaRPr>
          </a:p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C086E8B-ED3D-E98A-4A5A-D5E7AEB34C7E}"/>
              </a:ext>
            </a:extLst>
          </p:cNvPr>
          <p:cNvSpPr txBox="1"/>
          <p:nvPr/>
        </p:nvSpPr>
        <p:spPr>
          <a:xfrm>
            <a:off x="6795223" y="3648202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244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E13AAAB-1FDF-27A8-703B-88B41888D028}"/>
              </a:ext>
            </a:extLst>
          </p:cNvPr>
          <p:cNvSpPr txBox="1"/>
          <p:nvPr/>
        </p:nvSpPr>
        <p:spPr>
          <a:xfrm>
            <a:off x="7659766" y="3410517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133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52C60C9-7228-4960-D373-D86381703BC0}"/>
              </a:ext>
            </a:extLst>
          </p:cNvPr>
          <p:cNvSpPr txBox="1"/>
          <p:nvPr/>
        </p:nvSpPr>
        <p:spPr>
          <a:xfrm>
            <a:off x="7382187" y="2790611"/>
            <a:ext cx="790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113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9D1582C-9EE2-8012-BAB5-8192C6D42735}"/>
              </a:ext>
            </a:extLst>
          </p:cNvPr>
          <p:cNvSpPr txBox="1"/>
          <p:nvPr/>
        </p:nvSpPr>
        <p:spPr>
          <a:xfrm>
            <a:off x="6974606" y="3051935"/>
            <a:ext cx="790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226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EE6F4E8-920B-AA2C-1424-6CDD1E0588D0}"/>
              </a:ext>
            </a:extLst>
          </p:cNvPr>
          <p:cNvSpPr txBox="1"/>
          <p:nvPr/>
        </p:nvSpPr>
        <p:spPr>
          <a:xfrm>
            <a:off x="7443622" y="2520842"/>
            <a:ext cx="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b="1" dirty="0">
              <a:solidFill>
                <a:schemeClr val="accent2"/>
              </a:solidFill>
            </a:endParaRPr>
          </a:p>
          <a:p>
            <a:r>
              <a:rPr lang="en-GB" sz="1200" b="1" dirty="0">
                <a:solidFill>
                  <a:schemeClr val="accent2"/>
                </a:solidFill>
              </a:rPr>
              <a:t> - -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A767F1C-812B-FCD8-9B1A-807D445B412E}"/>
              </a:ext>
            </a:extLst>
          </p:cNvPr>
          <p:cNvSpPr txBox="1"/>
          <p:nvPr/>
        </p:nvSpPr>
        <p:spPr>
          <a:xfrm>
            <a:off x="7033578" y="2777825"/>
            <a:ext cx="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b="1" dirty="0">
              <a:solidFill>
                <a:schemeClr val="accent2"/>
              </a:solidFill>
            </a:endParaRPr>
          </a:p>
          <a:p>
            <a:r>
              <a:rPr lang="en-GB" sz="1200" b="1" dirty="0">
                <a:solidFill>
                  <a:schemeClr val="accent2"/>
                </a:solidFill>
              </a:rPr>
              <a:t> - -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B6315BA-8597-5A95-1198-3A3149EFD2A2}"/>
              </a:ext>
            </a:extLst>
          </p:cNvPr>
          <p:cNvSpPr txBox="1"/>
          <p:nvPr/>
        </p:nvSpPr>
        <p:spPr>
          <a:xfrm>
            <a:off x="7727479" y="3142027"/>
            <a:ext cx="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b="1" dirty="0">
              <a:solidFill>
                <a:schemeClr val="accent2"/>
              </a:solidFill>
            </a:endParaRPr>
          </a:p>
          <a:p>
            <a:r>
              <a:rPr lang="en-GB" sz="1200" b="1" dirty="0">
                <a:solidFill>
                  <a:schemeClr val="accent2"/>
                </a:solidFill>
              </a:rPr>
              <a:t> - -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7378707-7592-13E1-3516-8BF4404D7E7D}"/>
              </a:ext>
            </a:extLst>
          </p:cNvPr>
          <p:cNvSpPr txBox="1"/>
          <p:nvPr/>
        </p:nvSpPr>
        <p:spPr>
          <a:xfrm>
            <a:off x="6862936" y="3378208"/>
            <a:ext cx="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b="1" dirty="0">
              <a:solidFill>
                <a:schemeClr val="accent2"/>
              </a:solidFill>
            </a:endParaRPr>
          </a:p>
          <a:p>
            <a:r>
              <a:rPr lang="en-GB" sz="1200" b="1" dirty="0">
                <a:solidFill>
                  <a:schemeClr val="accent2"/>
                </a:solidFill>
              </a:rPr>
              <a:t> - -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6A6B20B-3A91-A87F-D4CD-8C48DF4AD0BB}"/>
              </a:ext>
            </a:extLst>
          </p:cNvPr>
          <p:cNvSpPr txBox="1"/>
          <p:nvPr/>
        </p:nvSpPr>
        <p:spPr>
          <a:xfrm>
            <a:off x="10193890" y="2192348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260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755ECBC-ED01-A2B7-B115-5E8CDD975E90}"/>
              </a:ext>
            </a:extLst>
          </p:cNvPr>
          <p:cNvSpPr txBox="1"/>
          <p:nvPr/>
        </p:nvSpPr>
        <p:spPr>
          <a:xfrm>
            <a:off x="8718472" y="1737170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244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DCE7537-0653-83FF-8098-84D25B3F7761}"/>
              </a:ext>
            </a:extLst>
          </p:cNvPr>
          <p:cNvSpPr txBox="1"/>
          <p:nvPr/>
        </p:nvSpPr>
        <p:spPr>
          <a:xfrm>
            <a:off x="8939520" y="2614754"/>
            <a:ext cx="481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133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4BB0EDC-4D6A-276D-BA7F-DCCB96307702}"/>
              </a:ext>
            </a:extLst>
          </p:cNvPr>
          <p:cNvSpPr txBox="1"/>
          <p:nvPr/>
        </p:nvSpPr>
        <p:spPr>
          <a:xfrm>
            <a:off x="9721030" y="2369436"/>
            <a:ext cx="790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113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819AD93-D8D4-E379-E298-E86E92C37624}"/>
              </a:ext>
            </a:extLst>
          </p:cNvPr>
          <p:cNvSpPr txBox="1"/>
          <p:nvPr/>
        </p:nvSpPr>
        <p:spPr>
          <a:xfrm>
            <a:off x="9295251" y="1935683"/>
            <a:ext cx="790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2"/>
                </a:solidFill>
              </a:rPr>
              <a:t>226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CE169EB-4995-5B4C-C986-D1B9B83C8BC4}"/>
              </a:ext>
            </a:extLst>
          </p:cNvPr>
          <p:cNvSpPr txBox="1"/>
          <p:nvPr/>
        </p:nvSpPr>
        <p:spPr>
          <a:xfrm>
            <a:off x="8868143" y="1467799"/>
            <a:ext cx="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b="1" dirty="0">
              <a:solidFill>
                <a:schemeClr val="accent2"/>
              </a:solidFill>
            </a:endParaRPr>
          </a:p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51694A9-89C1-954A-524E-94EFF3D8910D}"/>
              </a:ext>
            </a:extLst>
          </p:cNvPr>
          <p:cNvSpPr txBox="1"/>
          <p:nvPr/>
        </p:nvSpPr>
        <p:spPr>
          <a:xfrm>
            <a:off x="9444922" y="1674157"/>
            <a:ext cx="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b="1" dirty="0">
              <a:solidFill>
                <a:schemeClr val="accent2"/>
              </a:solidFill>
            </a:endParaRPr>
          </a:p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AAB76F9-EF35-AD4F-C456-443D9948D1EB}"/>
              </a:ext>
            </a:extLst>
          </p:cNvPr>
          <p:cNvSpPr txBox="1"/>
          <p:nvPr/>
        </p:nvSpPr>
        <p:spPr>
          <a:xfrm>
            <a:off x="9867844" y="2100014"/>
            <a:ext cx="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b="1" dirty="0">
              <a:solidFill>
                <a:schemeClr val="accent2"/>
              </a:solidFill>
            </a:endParaRPr>
          </a:p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8E6BDD1-D9C8-F45E-58F2-0D4992405594}"/>
              </a:ext>
            </a:extLst>
          </p:cNvPr>
          <p:cNvSpPr txBox="1"/>
          <p:nvPr/>
        </p:nvSpPr>
        <p:spPr>
          <a:xfrm>
            <a:off x="9083529" y="2349645"/>
            <a:ext cx="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b="1" dirty="0">
              <a:solidFill>
                <a:schemeClr val="accent2"/>
              </a:solidFill>
            </a:endParaRPr>
          </a:p>
          <a:p>
            <a:r>
              <a:rPr lang="en-GB" sz="1200" b="1" dirty="0">
                <a:solidFill>
                  <a:schemeClr val="accent2"/>
                </a:solidFill>
              </a:rPr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972569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05E3B1-17BE-A447-A923-0BE9F08BC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Discussion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F53F064-B519-B847-2DE0-217C56D83465}"/>
              </a:ext>
            </a:extLst>
          </p:cNvPr>
          <p:cNvSpPr txBox="1"/>
          <p:nvPr/>
        </p:nvSpPr>
        <p:spPr>
          <a:xfrm>
            <a:off x="897768" y="2307335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Images taken show X-ray diffraction pattern as expected.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Theoretical Bragg angles were within error bars of the calculates ones.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Majority of the bright spots on each image were identified and associated with a plane.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ack and white image of a circle with white dots&#10;&#10;Description automatically generated">
            <a:extLst>
              <a:ext uri="{FF2B5EF4-FFF2-40B4-BE49-F238E27FC236}">
                <a16:creationId xmlns:a16="http://schemas.microsoft.com/office/drawing/2014/main" id="{2D3B9E9B-BF40-23E9-3F38-6FED02F3F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640" y="1061546"/>
            <a:ext cx="4586513" cy="45865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6A913F-C6F9-7827-C53F-F8FA5DBAA111}"/>
              </a:ext>
            </a:extLst>
          </p:cNvPr>
          <p:cNvSpPr txBox="1"/>
          <p:nvPr/>
        </p:nvSpPr>
        <p:spPr>
          <a:xfrm>
            <a:off x="7250997" y="5648059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</a:rPr>
              <a:t>LiF</a:t>
            </a:r>
            <a:r>
              <a:rPr lang="en-GB" sz="1000" dirty="0">
                <a:solidFill>
                  <a:schemeClr val="bg1"/>
                </a:solidFill>
              </a:rPr>
              <a:t> 9cm 45s, adjusted image</a:t>
            </a:r>
          </a:p>
        </p:txBody>
      </p:sp>
    </p:spTree>
    <p:extLst>
      <p:ext uri="{BB962C8B-B14F-4D97-AF65-F5344CB8AC3E}">
        <p14:creationId xmlns:p14="http://schemas.microsoft.com/office/powerpoint/2010/main" val="212049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4939EC-C1AF-8677-0BDE-BBDE8E76B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151304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Conclusion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" y="2026340"/>
            <a:ext cx="5446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3FF1409-AC70-D712-4DE4-F1EB04074594}"/>
              </a:ext>
            </a:extLst>
          </p:cNvPr>
          <p:cNvSpPr txBox="1"/>
          <p:nvPr/>
        </p:nvSpPr>
        <p:spPr>
          <a:xfrm>
            <a:off x="1295400" y="2288833"/>
            <a:ext cx="4151304" cy="3711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Images were of a good quality.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Characteristics of the image were as expected.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Most of the bright diffraction spots were identified.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Theoretical and observed Bragg angles agree.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590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4939EC-C1AF-8677-0BDE-BBDE8E76B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151304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Any Questions?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" y="2026340"/>
            <a:ext cx="5446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949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5E4CC-9B4B-B444-2255-EB3B55422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8308"/>
            <a:ext cx="7188989" cy="1021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History of X-Ray Crystallography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close-up of a circular object&#10;&#10;Description automatically generated">
            <a:extLst>
              <a:ext uri="{FF2B5EF4-FFF2-40B4-BE49-F238E27FC236}">
                <a16:creationId xmlns:a16="http://schemas.microsoft.com/office/drawing/2014/main" id="{8C7AE047-557C-1C77-7CB3-12F136B97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1374" y="1991655"/>
            <a:ext cx="2855651" cy="2874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183BC1-8CFF-3773-4CB3-B52172251DC8}"/>
              </a:ext>
            </a:extLst>
          </p:cNvPr>
          <p:cNvSpPr txBox="1"/>
          <p:nvPr/>
        </p:nvSpPr>
        <p:spPr>
          <a:xfrm>
            <a:off x="464012" y="1787880"/>
            <a:ext cx="7937362" cy="461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685800">
              <a:spcAft>
                <a:spcPts val="600"/>
              </a:spcAft>
            </a:pPr>
            <a:r>
              <a:rPr lang="en-GB" kern="1200" dirty="0">
                <a:solidFill>
                  <a:schemeClr val="bg1"/>
                </a:solidFill>
                <a:ea typeface="+mn-ea"/>
                <a:cs typeface="+mn-cs"/>
              </a:rPr>
              <a:t>1895 - Wilhelm Conrad </a:t>
            </a:r>
            <a:r>
              <a:rPr lang="en-GB" kern="1200" dirty="0" err="1">
                <a:solidFill>
                  <a:schemeClr val="bg1"/>
                </a:solidFill>
                <a:ea typeface="+mn-ea"/>
                <a:cs typeface="+mn-cs"/>
              </a:rPr>
              <a:t>Röntgen</a:t>
            </a:r>
            <a:r>
              <a:rPr lang="en-GB" kern="1200" dirty="0">
                <a:solidFill>
                  <a:schemeClr val="bg1"/>
                </a:solidFill>
                <a:ea typeface="+mn-ea"/>
                <a:cs typeface="+mn-cs"/>
              </a:rPr>
              <a:t> discovers X-rays</a:t>
            </a:r>
          </a:p>
          <a:p>
            <a:pPr defTabSz="685800">
              <a:spcAft>
                <a:spcPts val="600"/>
              </a:spcAft>
            </a:pPr>
            <a:endParaRPr lang="en-GB" kern="1200" dirty="0">
              <a:solidFill>
                <a:schemeClr val="bg1"/>
              </a:solidFill>
              <a:ea typeface="+mn-ea"/>
              <a:cs typeface="+mn-cs"/>
            </a:endParaRPr>
          </a:p>
          <a:p>
            <a:pPr marL="214313" indent="-214313" defTabSz="6858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kern="1200" dirty="0">
                <a:solidFill>
                  <a:schemeClr val="bg1"/>
                </a:solidFill>
                <a:ea typeface="+mn-ea"/>
                <a:cs typeface="+mn-cs"/>
              </a:rPr>
              <a:t>It was unknown whether X-rays were waves or particles</a:t>
            </a:r>
          </a:p>
          <a:p>
            <a:pPr marL="214313" indent="-214313" defTabSz="6858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kern="1200" dirty="0">
              <a:solidFill>
                <a:schemeClr val="bg1"/>
              </a:solidFill>
              <a:ea typeface="+mn-ea"/>
              <a:cs typeface="+mn-cs"/>
            </a:endParaRPr>
          </a:p>
          <a:p>
            <a:pPr defTabSz="685800">
              <a:spcAft>
                <a:spcPts val="600"/>
              </a:spcAft>
            </a:pPr>
            <a:r>
              <a:rPr lang="en-GB" kern="1200" dirty="0">
                <a:solidFill>
                  <a:schemeClr val="bg1"/>
                </a:solidFill>
                <a:ea typeface="+mn-ea"/>
                <a:cs typeface="+mn-cs"/>
              </a:rPr>
              <a:t>1912 – Max von Laue shone X-rays through crystals</a:t>
            </a:r>
          </a:p>
          <a:p>
            <a:pPr defTabSz="685800">
              <a:spcAft>
                <a:spcPts val="600"/>
              </a:spcAft>
            </a:pPr>
            <a:endParaRPr lang="en-GB" kern="1200" dirty="0">
              <a:solidFill>
                <a:schemeClr val="bg1"/>
              </a:solidFill>
              <a:ea typeface="+mn-ea"/>
              <a:cs typeface="+mn-cs"/>
            </a:endParaRPr>
          </a:p>
          <a:p>
            <a:pPr marL="214313" indent="-214313" defTabSz="6858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kern="1200" dirty="0">
                <a:solidFill>
                  <a:schemeClr val="bg1"/>
                </a:solidFill>
                <a:ea typeface="+mn-ea"/>
                <a:cs typeface="+mn-cs"/>
              </a:rPr>
              <a:t>The X-rays were diffracted, proving they were waves.</a:t>
            </a:r>
          </a:p>
          <a:p>
            <a:pPr marL="214313" indent="-214313" defTabSz="6858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kern="1200" dirty="0">
                <a:solidFill>
                  <a:schemeClr val="bg1"/>
                </a:solidFill>
                <a:ea typeface="+mn-ea"/>
                <a:cs typeface="+mn-cs"/>
              </a:rPr>
              <a:t>But the diffraction pattern created depended on the crystal used.</a:t>
            </a:r>
          </a:p>
          <a:p>
            <a:pPr marL="214313" indent="-214313" defTabSz="6858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kern="1200" dirty="0">
              <a:solidFill>
                <a:schemeClr val="bg1"/>
              </a:solidFill>
              <a:ea typeface="+mn-ea"/>
              <a:cs typeface="+mn-cs"/>
            </a:endParaRPr>
          </a:p>
          <a:p>
            <a:pPr marL="214313" indent="-214313" defTabSz="6858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William and Lawrence Bragg then used this technique to prove the periodicity of atomic structure.</a:t>
            </a:r>
            <a:endParaRPr lang="en-GB" kern="1200" dirty="0">
              <a:solidFill>
                <a:schemeClr val="bg1"/>
              </a:solidFill>
              <a:ea typeface="+mn-ea"/>
              <a:cs typeface="+mn-cs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BC6BC6-45F6-3C52-E125-847B47229458}"/>
              </a:ext>
            </a:extLst>
          </p:cNvPr>
          <p:cNvSpPr txBox="1"/>
          <p:nvPr/>
        </p:nvSpPr>
        <p:spPr>
          <a:xfrm>
            <a:off x="8401373" y="4866345"/>
            <a:ext cx="28556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spcAft>
                <a:spcPts val="600"/>
              </a:spcAft>
            </a:pPr>
            <a:r>
              <a:rPr lang="en-GB" sz="1000" kern="1200" dirty="0">
                <a:solidFill>
                  <a:schemeClr val="bg1"/>
                </a:solidFill>
                <a:ea typeface="+mn-ea"/>
                <a:cs typeface="+mn-cs"/>
              </a:rPr>
              <a:t>X-ray diffraction of ZnS done by Max Laue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9D357A-F12F-92CF-DFF5-7E1F4281A1C5}"/>
              </a:ext>
            </a:extLst>
          </p:cNvPr>
          <p:cNvSpPr txBox="1"/>
          <p:nvPr/>
        </p:nvSpPr>
        <p:spPr>
          <a:xfrm>
            <a:off x="0" y="6337219"/>
            <a:ext cx="1172798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GB" sz="9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National Institute of Health. 120 Years Since The Discovery of X-Rays. [Internet]. 2016 [cited 2024 Mar 18]. Available from: https://pubmed.ncbi.nlm.nih.gov/29693857/</a:t>
            </a:r>
          </a:p>
          <a:p>
            <a:pPr defTabSz="685800"/>
            <a:r>
              <a:rPr lang="en-GB" sz="9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Institute of Physics. Crystallography. [Internet].  2024 [cited 2024 Mar 18]. Available from: https://www.iop.org/explore-physics/big-ideas-physics/crystallography</a:t>
            </a:r>
          </a:p>
          <a:p>
            <a:pPr defTabSz="685800">
              <a:spcAft>
                <a:spcPts val="600"/>
              </a:spcAft>
            </a:pPr>
            <a:r>
              <a:rPr lang="en-GB" sz="9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Image: </a:t>
            </a:r>
            <a:r>
              <a:rPr lang="en-GB" sz="900" kern="1200" dirty="0">
                <a:solidFill>
                  <a:schemeClr val="bg1"/>
                </a:solidFill>
                <a:latin typeface="-apple-system"/>
                <a:ea typeface="+mn-ea"/>
                <a:cs typeface="+mn-cs"/>
              </a:rPr>
              <a:t>Thomas, J. The birth of X-ray crystallography. Nature 491, 186–187. [Internet]. 2012 [cited 2024 Mar 18]. </a:t>
            </a:r>
            <a:r>
              <a:rPr lang="en-GB" sz="900" dirty="0">
                <a:solidFill>
                  <a:schemeClr val="bg1"/>
                </a:solidFill>
                <a:latin typeface="-apple-system"/>
              </a:rPr>
              <a:t>Available from:</a:t>
            </a:r>
            <a:r>
              <a:rPr lang="en-GB" sz="900" kern="1200" dirty="0">
                <a:solidFill>
                  <a:schemeClr val="bg1"/>
                </a:solidFill>
                <a:latin typeface="-apple-system"/>
                <a:ea typeface="+mn-ea"/>
                <a:cs typeface="+mn-cs"/>
              </a:rPr>
              <a:t> https://doi.org/10.1038/491186a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882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CA472C-1814-6588-95DA-05801390C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8308"/>
            <a:ext cx="7188989" cy="1021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Theory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DB5F9F7-399D-09DA-AE2E-A22B8B16218F}"/>
                  </a:ext>
                </a:extLst>
              </p:cNvPr>
              <p:cNvSpPr txBox="1"/>
              <p:nvPr/>
            </p:nvSpPr>
            <p:spPr>
              <a:xfrm>
                <a:off x="467155" y="1943429"/>
                <a:ext cx="8200595" cy="3742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bg1"/>
                    </a:solidFill>
                  </a:rPr>
                  <a:t>Diffraction spots can be explained with Bragg’s Law:   </a:t>
                </a:r>
                <a:r>
                  <a:rPr lang="en-GB" b="1" kern="1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n</a:t>
                </a:r>
                <a:r>
                  <a:rPr lang="el-GR" b="1" kern="1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λ</a:t>
                </a:r>
                <a:r>
                  <a:rPr lang="en-GB" b="1" kern="1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 = 2dsin(</a:t>
                </a:r>
                <a:r>
                  <a:rPr lang="el-GR" b="1" kern="1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θ</a:t>
                </a:r>
                <a:r>
                  <a:rPr lang="en-GB" b="1" kern="1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)</a:t>
                </a:r>
                <a:r>
                  <a:rPr lang="en-GB" dirty="0">
                    <a:solidFill>
                      <a:schemeClr val="bg1"/>
                    </a:solidFill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bg1"/>
                    </a:solidFill>
                  </a:rPr>
                  <a:t>Bragg Angle can be calculated using the Miller Indices:   </a:t>
                </a:r>
                <a14:m>
                  <m:oMath xmlns:m="http://schemas.openxmlformats.org/officeDocument/2006/math">
                    <m:r>
                      <a:rPr lang="en-GB" b="0" i="0" kern="1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GB" b="1" kern="1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𝐬𝐢𝐧</m:t>
                    </m:r>
                    <m:r>
                      <a:rPr lang="en-GB" b="1" kern="1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𝛉</m:t>
                    </m:r>
                    <m:r>
                      <a:rPr lang="en-GB" b="1" kern="1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b="1" i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𝐡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GB" b="1" i="1" kern="1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GB" b="1" i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𝐡</m:t>
                                </m:r>
                              </m:e>
                              <m:sup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p>
                            <m:r>
                              <a:rPr lang="en-GB" b="1" kern="1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GB" b="1" i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𝐤</m:t>
                                </m:r>
                              </m:e>
                              <m:sup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p>
                            <m:r>
                              <a:rPr lang="en-GB" b="1" kern="1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GB" b="1" i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𝐥</m:t>
                                </m:r>
                              </m:e>
                              <m:sup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p>
                          </m:e>
                        </m:rad>
                      </m:den>
                    </m:f>
                  </m:oMath>
                </a14:m>
                <a:endParaRPr lang="en-GB" b="1" kern="10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bg1"/>
                    </a:solidFill>
                  </a:rPr>
                  <a:t>Distance between planes:   </a:t>
                </a:r>
                <a14:m>
                  <m:oMath xmlns:m="http://schemas.openxmlformats.org/officeDocument/2006/math">
                    <m:r>
                      <a:rPr lang="en-GB" b="1" kern="1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𝐝</m:t>
                    </m:r>
                    <m:r>
                      <a:rPr lang="en-GB" b="1" kern="1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=</m:t>
                    </m:r>
                    <m:f>
                      <m:fPr>
                        <m:ctrlPr>
                          <a:rPr lang="en-GB" b="1" i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fPr>
                      <m:num>
                        <m:r>
                          <a:rPr lang="en-GB" b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𝐚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GB" b="1" i="1" kern="1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GB" b="1" i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</m:ctrlPr>
                              </m:sSupPr>
                              <m:e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𝐡</m:t>
                                </m:r>
                              </m:e>
                              <m:sup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𝟐</m:t>
                                </m:r>
                              </m:sup>
                            </m:sSup>
                            <m:r>
                              <a:rPr lang="en-GB" b="1" kern="1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GB" b="1" i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</m:ctrlPr>
                              </m:sSupPr>
                              <m:e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𝐤</m:t>
                                </m:r>
                              </m:e>
                              <m:sup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𝟐</m:t>
                                </m:r>
                              </m:sup>
                            </m:sSup>
                            <m:r>
                              <a:rPr lang="en-GB" b="1" kern="1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GB" b="1" i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</m:ctrlPr>
                              </m:sSupPr>
                              <m:e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𝐥</m:t>
                                </m:r>
                              </m:e>
                              <m:sup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𝟐</m:t>
                                </m:r>
                              </m:sup>
                            </m:sSup>
                          </m:e>
                        </m:rad>
                      </m:den>
                    </m:f>
                  </m:oMath>
                </a14:m>
                <a:endParaRPr lang="en-GB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bg1"/>
                    </a:solidFill>
                  </a:rPr>
                  <a:t>Minimum wavelength: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 kern="10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GB" b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𝛌</m:t>
                        </m:r>
                      </m:e>
                      <m:sub>
                        <m:r>
                          <a:rPr lang="en-GB" b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𝐦𝐢𝐧</m:t>
                        </m:r>
                      </m:sub>
                    </m:sSub>
                    <m:r>
                      <a:rPr lang="en-GB" b="1" kern="10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=</m:t>
                    </m:r>
                    <m:f>
                      <m:fPr>
                        <m:ctrlPr>
                          <a:rPr lang="en-GB" b="1" i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fPr>
                      <m:num>
                        <m:r>
                          <a:rPr lang="en-GB" b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𝐡𝐜</m:t>
                        </m:r>
                      </m:num>
                      <m:den>
                        <m:r>
                          <a:rPr lang="en-GB" b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𝐞𝐕</m:t>
                        </m:r>
                      </m:den>
                    </m:f>
                  </m:oMath>
                </a14:m>
                <a:r>
                  <a:rPr lang="en-GB" dirty="0">
                    <a:solidFill>
                      <a:schemeClr val="bg1"/>
                    </a:solidFill>
                  </a:rPr>
                  <a:t>		(3.542 x10</a:t>
                </a:r>
                <a:r>
                  <a:rPr lang="en-GB" baseline="30000" dirty="0">
                    <a:solidFill>
                      <a:schemeClr val="bg1"/>
                    </a:solidFill>
                  </a:rPr>
                  <a:t>-11</a:t>
                </a:r>
                <a:r>
                  <a:rPr lang="en-GB" dirty="0">
                    <a:solidFill>
                      <a:schemeClr val="bg1"/>
                    </a:solidFill>
                  </a:rPr>
                  <a:t> m for this experiment)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bg1"/>
                    </a:solidFill>
                  </a:rPr>
                  <a:t>Bragg Angle can also be calculated experimentally: </a:t>
                </a:r>
                <a14:m>
                  <m:oMath xmlns:m="http://schemas.openxmlformats.org/officeDocument/2006/math">
                    <m:r>
                      <a:rPr lang="en-GB" b="0" i="0" kern="1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  </m:t>
                    </m:r>
                    <m:r>
                      <a:rPr lang="en-GB" b="1" kern="1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𝛉</m:t>
                    </m:r>
                    <m:r>
                      <a:rPr lang="en-GB" b="1" kern="1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=</m:t>
                    </m:r>
                    <m:func>
                      <m:funcPr>
                        <m:ctrlPr>
                          <a:rPr lang="en-GB" b="1" i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funcPr>
                      <m:fName>
                        <m:r>
                          <a:rPr lang="en-GB" b="1" i="0" kern="10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𝟎</m:t>
                        </m:r>
                        <m:r>
                          <a:rPr lang="en-GB" b="1" i="0" kern="10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.</m:t>
                        </m:r>
                        <m:r>
                          <a:rPr lang="en-GB" b="1" i="0" kern="10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𝟓</m:t>
                        </m:r>
                        <m:r>
                          <a:rPr lang="en-GB" b="1" i="0" kern="10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 </m:t>
                        </m:r>
                        <m:r>
                          <a:rPr lang="en-GB" b="1" kern="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𝐚𝐫𝐜𝐭𝐚𝐧</m:t>
                        </m:r>
                      </m:fName>
                      <m:e>
                        <m:d>
                          <m:dPr>
                            <m:ctrlPr>
                              <a:rPr lang="en-GB" b="1" i="1" kern="1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b="1" i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</m:ctrlPr>
                              </m:fPr>
                              <m:num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𝐋</m:t>
                                </m:r>
                              </m:num>
                              <m:den>
                                <m:r>
                                  <a:rPr lang="en-GB" b="1" kern="10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𝐃</m:t>
                                </m:r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GB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DB5F9F7-399D-09DA-AE2E-A22B8B1621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155" y="1943429"/>
                <a:ext cx="8200595" cy="3742435"/>
              </a:xfrm>
              <a:prstGeom prst="rect">
                <a:avLst/>
              </a:prstGeom>
              <a:blipFill>
                <a:blip r:embed="rId2"/>
                <a:stretch>
                  <a:fillRect l="-520" t="-1303" r="-22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99C84D3-F47B-2A17-98E5-235A6B9F32DD}"/>
              </a:ext>
            </a:extLst>
          </p:cNvPr>
          <p:cNvSpPr/>
          <p:nvPr/>
        </p:nvSpPr>
        <p:spPr>
          <a:xfrm rot="5400000">
            <a:off x="9502020" y="3886613"/>
            <a:ext cx="1713605" cy="1509681"/>
          </a:xfrm>
          <a:prstGeom prst="triangle">
            <a:avLst>
              <a:gd name="adj" fmla="val 0"/>
            </a:avLst>
          </a:prstGeom>
          <a:ln>
            <a:solidFill>
              <a:schemeClr val="bg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3AC74D-AE06-5861-5ECA-4AE43D0DED31}"/>
              </a:ext>
            </a:extLst>
          </p:cNvPr>
          <p:cNvSpPr/>
          <p:nvPr/>
        </p:nvSpPr>
        <p:spPr>
          <a:xfrm>
            <a:off x="9603982" y="3784651"/>
            <a:ext cx="193142" cy="1828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5E09AB9-F4F6-CC31-DB49-F7DCFDDCD159}"/>
              </a:ext>
            </a:extLst>
          </p:cNvPr>
          <p:cNvCxnSpPr>
            <a:cxnSpLocks/>
          </p:cNvCxnSpPr>
          <p:nvPr/>
        </p:nvCxnSpPr>
        <p:spPr>
          <a:xfrm flipV="1">
            <a:off x="9480768" y="3784651"/>
            <a:ext cx="0" cy="1747852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B79A16B-F16E-6ABD-EB5F-FD8C7B163C45}"/>
              </a:ext>
            </a:extLst>
          </p:cNvPr>
          <p:cNvCxnSpPr>
            <a:cxnSpLocks/>
          </p:cNvCxnSpPr>
          <p:nvPr/>
        </p:nvCxnSpPr>
        <p:spPr>
          <a:xfrm>
            <a:off x="9567441" y="3664700"/>
            <a:ext cx="1590449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Arc 22">
            <a:extLst>
              <a:ext uri="{FF2B5EF4-FFF2-40B4-BE49-F238E27FC236}">
                <a16:creationId xmlns:a16="http://schemas.microsoft.com/office/drawing/2014/main" id="{F7B4635F-587C-AC2F-384A-617D788A2766}"/>
              </a:ext>
            </a:extLst>
          </p:cNvPr>
          <p:cNvSpPr/>
          <p:nvPr/>
        </p:nvSpPr>
        <p:spPr>
          <a:xfrm rot="21013148">
            <a:off x="9475697" y="4968167"/>
            <a:ext cx="449712" cy="409564"/>
          </a:xfrm>
          <a:prstGeom prst="arc">
            <a:avLst>
              <a:gd name="adj1" fmla="val 15215936"/>
              <a:gd name="adj2" fmla="val 17465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430345-C07E-B33D-161B-3DF03D13D882}"/>
              </a:ext>
            </a:extLst>
          </p:cNvPr>
          <p:cNvSpPr txBox="1"/>
          <p:nvPr/>
        </p:nvSpPr>
        <p:spPr>
          <a:xfrm>
            <a:off x="9682368" y="4658577"/>
            <a:ext cx="364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i="0" dirty="0">
                <a:solidFill>
                  <a:srgbClr val="E8EAED"/>
                </a:solidFill>
                <a:effectLst/>
              </a:rPr>
              <a:t>θ</a:t>
            </a:r>
            <a:endParaRPr lang="en-GB" sz="1600" b="1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1942C8-F012-628C-A8CE-A66AF2652A65}"/>
              </a:ext>
            </a:extLst>
          </p:cNvPr>
          <p:cNvSpPr txBox="1"/>
          <p:nvPr/>
        </p:nvSpPr>
        <p:spPr>
          <a:xfrm>
            <a:off x="9131947" y="4477006"/>
            <a:ext cx="364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D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1C4DCEB-DB07-A220-B49A-2B95CD63383B}"/>
              </a:ext>
            </a:extLst>
          </p:cNvPr>
          <p:cNvSpPr txBox="1"/>
          <p:nvPr/>
        </p:nvSpPr>
        <p:spPr>
          <a:xfrm>
            <a:off x="10262221" y="3337087"/>
            <a:ext cx="364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L</a:t>
            </a:r>
            <a:endParaRPr lang="en-GB" b="1" dirty="0">
              <a:solidFill>
                <a:schemeClr val="bg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0378D65-1383-34AC-2662-64E49F2978E0}"/>
              </a:ext>
            </a:extLst>
          </p:cNvPr>
          <p:cNvCxnSpPr>
            <a:cxnSpLocks/>
          </p:cNvCxnSpPr>
          <p:nvPr/>
        </p:nvCxnSpPr>
        <p:spPr>
          <a:xfrm flipV="1">
            <a:off x="9603982" y="5658435"/>
            <a:ext cx="0" cy="4486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A15E617-860B-C907-4784-4386A29D4147}"/>
              </a:ext>
            </a:extLst>
          </p:cNvPr>
          <p:cNvCxnSpPr>
            <a:cxnSpLocks/>
          </p:cNvCxnSpPr>
          <p:nvPr/>
        </p:nvCxnSpPr>
        <p:spPr>
          <a:xfrm flipV="1">
            <a:off x="10262221" y="4569893"/>
            <a:ext cx="335184" cy="3630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86F169F-2F89-2977-2361-5ACED3C3AF1B}"/>
              </a:ext>
            </a:extLst>
          </p:cNvPr>
          <p:cNvCxnSpPr/>
          <p:nvPr/>
        </p:nvCxnSpPr>
        <p:spPr>
          <a:xfrm>
            <a:off x="8872922" y="2441676"/>
            <a:ext cx="26860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088091C-29C1-45C8-05F2-3198AAE45BFE}"/>
              </a:ext>
            </a:extLst>
          </p:cNvPr>
          <p:cNvCxnSpPr/>
          <p:nvPr/>
        </p:nvCxnSpPr>
        <p:spPr>
          <a:xfrm>
            <a:off x="8870635" y="2965551"/>
            <a:ext cx="26860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AF60D9C-C4D9-71CD-2F95-A02FB0E7CF6C}"/>
              </a:ext>
            </a:extLst>
          </p:cNvPr>
          <p:cNvCxnSpPr/>
          <p:nvPr/>
        </p:nvCxnSpPr>
        <p:spPr>
          <a:xfrm>
            <a:off x="8949122" y="1527276"/>
            <a:ext cx="1243825" cy="914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C3288BE-0876-BC2E-C3EE-F970638BDA19}"/>
              </a:ext>
            </a:extLst>
          </p:cNvPr>
          <p:cNvCxnSpPr>
            <a:cxnSpLocks/>
          </p:cNvCxnSpPr>
          <p:nvPr/>
        </p:nvCxnSpPr>
        <p:spPr>
          <a:xfrm flipV="1">
            <a:off x="10181135" y="1516336"/>
            <a:ext cx="1292112" cy="9062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35CCD6B-E15C-4668-0F17-677776AA3DD5}"/>
              </a:ext>
            </a:extLst>
          </p:cNvPr>
          <p:cNvCxnSpPr/>
          <p:nvPr/>
        </p:nvCxnSpPr>
        <p:spPr>
          <a:xfrm>
            <a:off x="8949122" y="2051150"/>
            <a:ext cx="1243825" cy="914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362605F-F656-DEEF-2376-C777CCBCDFCE}"/>
              </a:ext>
            </a:extLst>
          </p:cNvPr>
          <p:cNvCxnSpPr>
            <a:cxnSpLocks/>
          </p:cNvCxnSpPr>
          <p:nvPr/>
        </p:nvCxnSpPr>
        <p:spPr>
          <a:xfrm flipV="1">
            <a:off x="10181135" y="2040210"/>
            <a:ext cx="1292112" cy="9062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46AA4E-6D6C-BA91-8F68-A78B2E664CCA}"/>
              </a:ext>
            </a:extLst>
          </p:cNvPr>
          <p:cNvCxnSpPr/>
          <p:nvPr/>
        </p:nvCxnSpPr>
        <p:spPr>
          <a:xfrm flipV="1">
            <a:off x="10181135" y="2422627"/>
            <a:ext cx="0" cy="54292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D984C5C-E1EB-2990-145A-A38C10375121}"/>
              </a:ext>
            </a:extLst>
          </p:cNvPr>
          <p:cNvCxnSpPr/>
          <p:nvPr/>
        </p:nvCxnSpPr>
        <p:spPr>
          <a:xfrm>
            <a:off x="11654222" y="2441676"/>
            <a:ext cx="0" cy="523874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925553A-E653-EDFE-F229-B7194C92C587}"/>
              </a:ext>
            </a:extLst>
          </p:cNvPr>
          <p:cNvSpPr txBox="1"/>
          <p:nvPr/>
        </p:nvSpPr>
        <p:spPr>
          <a:xfrm>
            <a:off x="11653792" y="2524811"/>
            <a:ext cx="364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d</a:t>
            </a:r>
            <a:endParaRPr lang="en-GB" b="1" dirty="0">
              <a:solidFill>
                <a:schemeClr val="bg1"/>
              </a:solidFill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BBC3A89-2C04-9F64-5E68-A1104AFB3363}"/>
              </a:ext>
            </a:extLst>
          </p:cNvPr>
          <p:cNvCxnSpPr/>
          <p:nvPr/>
        </p:nvCxnSpPr>
        <p:spPr>
          <a:xfrm>
            <a:off x="10181135" y="2422627"/>
            <a:ext cx="244362" cy="361949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47ADA1A-FAEE-140C-6FB0-EFC85ECA9ABE}"/>
              </a:ext>
            </a:extLst>
          </p:cNvPr>
          <p:cNvCxnSpPr>
            <a:cxnSpLocks/>
          </p:cNvCxnSpPr>
          <p:nvPr/>
        </p:nvCxnSpPr>
        <p:spPr>
          <a:xfrm flipH="1">
            <a:off x="9918385" y="2413102"/>
            <a:ext cx="262750" cy="352425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50" name="Arc 49">
            <a:extLst>
              <a:ext uri="{FF2B5EF4-FFF2-40B4-BE49-F238E27FC236}">
                <a16:creationId xmlns:a16="http://schemas.microsoft.com/office/drawing/2014/main" id="{2E170B1A-703C-BF90-D03A-9588C58059D7}"/>
              </a:ext>
            </a:extLst>
          </p:cNvPr>
          <p:cNvSpPr/>
          <p:nvPr/>
        </p:nvSpPr>
        <p:spPr>
          <a:xfrm rot="15659599">
            <a:off x="9765575" y="2630308"/>
            <a:ext cx="544062" cy="575001"/>
          </a:xfrm>
          <a:prstGeom prst="arc">
            <a:avLst>
              <a:gd name="adj1" fmla="val 16200000"/>
              <a:gd name="adj2" fmla="val 19633821"/>
            </a:avLst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2DA2F768-F864-7973-676E-DEA626AE83B6}"/>
              </a:ext>
            </a:extLst>
          </p:cNvPr>
          <p:cNvSpPr/>
          <p:nvPr/>
        </p:nvSpPr>
        <p:spPr>
          <a:xfrm rot="15659599" flipV="1">
            <a:off x="10132513" y="2695438"/>
            <a:ext cx="544062" cy="511575"/>
          </a:xfrm>
          <a:prstGeom prst="arc">
            <a:avLst>
              <a:gd name="adj1" fmla="val 15450728"/>
              <a:gd name="adj2" fmla="val 19633821"/>
            </a:avLst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2F64A5A-BCF3-693C-56FE-2492F03E882B}"/>
              </a:ext>
            </a:extLst>
          </p:cNvPr>
          <p:cNvSpPr txBox="1"/>
          <p:nvPr/>
        </p:nvSpPr>
        <p:spPr>
          <a:xfrm>
            <a:off x="9507069" y="2604631"/>
            <a:ext cx="590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kern="1200" dirty="0">
                <a:solidFill>
                  <a:schemeClr val="accent2"/>
                </a:solidFill>
                <a:ea typeface="Cambria Math" panose="02040503050406030204" pitchFamily="18" charset="0"/>
                <a:cs typeface="+mn-cs"/>
              </a:rPr>
              <a:t>θ</a:t>
            </a:r>
            <a:endParaRPr lang="en-GB" sz="1600" b="1" dirty="0">
              <a:solidFill>
                <a:schemeClr val="accent2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EB3B302-12E4-3DA2-DC59-01B2A35530C0}"/>
              </a:ext>
            </a:extLst>
          </p:cNvPr>
          <p:cNvSpPr txBox="1"/>
          <p:nvPr/>
        </p:nvSpPr>
        <p:spPr>
          <a:xfrm>
            <a:off x="10606042" y="2603798"/>
            <a:ext cx="590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kern="1200" dirty="0">
                <a:solidFill>
                  <a:schemeClr val="accent2"/>
                </a:solidFill>
                <a:ea typeface="Cambria Math" panose="02040503050406030204" pitchFamily="18" charset="0"/>
                <a:cs typeface="+mn-cs"/>
              </a:rPr>
              <a:t>θ</a:t>
            </a:r>
            <a:endParaRPr lang="en-GB" sz="1600" b="1" dirty="0">
              <a:solidFill>
                <a:schemeClr val="accent2"/>
              </a:solidFill>
            </a:endParaRPr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B0ED86D1-9701-C1C9-795C-F1FBD6E62A2D}"/>
              </a:ext>
            </a:extLst>
          </p:cNvPr>
          <p:cNvSpPr/>
          <p:nvPr/>
        </p:nvSpPr>
        <p:spPr>
          <a:xfrm rot="15659599" flipV="1">
            <a:off x="10132513" y="2181042"/>
            <a:ext cx="544062" cy="511575"/>
          </a:xfrm>
          <a:prstGeom prst="arc">
            <a:avLst>
              <a:gd name="adj1" fmla="val 15450728"/>
              <a:gd name="adj2" fmla="val 19633821"/>
            </a:avLst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D42FED6-24D8-AEEC-C847-6B9FA47CF189}"/>
              </a:ext>
            </a:extLst>
          </p:cNvPr>
          <p:cNvSpPr txBox="1"/>
          <p:nvPr/>
        </p:nvSpPr>
        <p:spPr>
          <a:xfrm>
            <a:off x="9500206" y="2109027"/>
            <a:ext cx="590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kern="1200" dirty="0">
                <a:solidFill>
                  <a:schemeClr val="accent2"/>
                </a:solidFill>
                <a:ea typeface="Cambria Math" panose="02040503050406030204" pitchFamily="18" charset="0"/>
                <a:cs typeface="+mn-cs"/>
              </a:rPr>
              <a:t>θ</a:t>
            </a:r>
            <a:endParaRPr lang="en-GB" sz="1600" b="1" dirty="0">
              <a:solidFill>
                <a:schemeClr val="accent2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60E1C48-E0B6-194D-B445-E1FC4F73D477}"/>
              </a:ext>
            </a:extLst>
          </p:cNvPr>
          <p:cNvSpPr txBox="1"/>
          <p:nvPr/>
        </p:nvSpPr>
        <p:spPr>
          <a:xfrm>
            <a:off x="10606042" y="2089402"/>
            <a:ext cx="590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kern="1200" dirty="0">
                <a:solidFill>
                  <a:schemeClr val="accent2"/>
                </a:solidFill>
                <a:ea typeface="Cambria Math" panose="02040503050406030204" pitchFamily="18" charset="0"/>
                <a:cs typeface="+mn-cs"/>
              </a:rPr>
              <a:t>θ</a:t>
            </a:r>
            <a:endParaRPr lang="en-GB" sz="1600" b="1" dirty="0">
              <a:solidFill>
                <a:schemeClr val="accent2"/>
              </a:solidFill>
            </a:endParaRPr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0258F224-0A1B-B456-97A7-CD23B1B2CE3F}"/>
              </a:ext>
            </a:extLst>
          </p:cNvPr>
          <p:cNvSpPr/>
          <p:nvPr/>
        </p:nvSpPr>
        <p:spPr>
          <a:xfrm rot="15659599">
            <a:off x="9760249" y="2109028"/>
            <a:ext cx="544062" cy="575001"/>
          </a:xfrm>
          <a:prstGeom prst="arc">
            <a:avLst>
              <a:gd name="adj1" fmla="val 16200000"/>
              <a:gd name="adj2" fmla="val 19633821"/>
            </a:avLst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9CFFEC-944F-9235-8D4A-61C55889448E}"/>
              </a:ext>
            </a:extLst>
          </p:cNvPr>
          <p:cNvSpPr txBox="1"/>
          <p:nvPr/>
        </p:nvSpPr>
        <p:spPr>
          <a:xfrm>
            <a:off x="0" y="6354276"/>
            <a:ext cx="8027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kern="1200" dirty="0">
                <a:solidFill>
                  <a:schemeClr val="bg1"/>
                </a:solidFill>
                <a:latin typeface="-apple-system"/>
                <a:ea typeface="+mn-ea"/>
                <a:cs typeface="+mn-cs"/>
              </a:rPr>
              <a:t>Thomas, J. The birth of X-ray crystallography. Nature 491, 186–187. [Internet]. 2012 [cited 2024 Mar 18]. </a:t>
            </a:r>
            <a:r>
              <a:rPr lang="en-GB" sz="900" dirty="0">
                <a:solidFill>
                  <a:schemeClr val="bg1"/>
                </a:solidFill>
                <a:latin typeface="-apple-system"/>
              </a:rPr>
              <a:t>Available from:</a:t>
            </a:r>
            <a:r>
              <a:rPr lang="en-GB" sz="900" kern="1200" dirty="0">
                <a:solidFill>
                  <a:schemeClr val="bg1"/>
                </a:solidFill>
                <a:latin typeface="-apple-system"/>
                <a:ea typeface="+mn-ea"/>
                <a:cs typeface="+mn-cs"/>
              </a:rPr>
              <a:t> https://doi.org/10.1038/491186a</a:t>
            </a:r>
            <a:endParaRPr lang="en-GB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307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E5A1BAF1-E840-64C5-E94D-85ACA002A480}"/>
              </a:ext>
            </a:extLst>
          </p:cNvPr>
          <p:cNvSpPr/>
          <p:nvPr/>
        </p:nvSpPr>
        <p:spPr>
          <a:xfrm>
            <a:off x="5634998" y="1908861"/>
            <a:ext cx="6149593" cy="3881369"/>
          </a:xfrm>
          <a:prstGeom prst="roundRect">
            <a:avLst>
              <a:gd name="adj" fmla="val 13167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5E4CC-9B4B-B444-2255-EB3B55422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8308"/>
            <a:ext cx="7188989" cy="1021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Experiment Setup</a:t>
            </a: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BA7400B1-9F28-2A45-F678-2780D14E9B1C}"/>
              </a:ext>
            </a:extLst>
          </p:cNvPr>
          <p:cNvSpPr/>
          <p:nvPr/>
        </p:nvSpPr>
        <p:spPr>
          <a:xfrm>
            <a:off x="5785620" y="2055056"/>
            <a:ext cx="5848350" cy="3567112"/>
          </a:xfrm>
          <a:prstGeom prst="roundRect">
            <a:avLst>
              <a:gd name="adj" fmla="val 972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868F63-4A68-88E4-3F0C-8EFA6D21CB53}"/>
              </a:ext>
            </a:extLst>
          </p:cNvPr>
          <p:cNvSpPr/>
          <p:nvPr/>
        </p:nvSpPr>
        <p:spPr>
          <a:xfrm>
            <a:off x="9117137" y="3169712"/>
            <a:ext cx="198892" cy="173114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780BC3C-9623-2874-1D90-303CFE79C032}"/>
              </a:ext>
            </a:extLst>
          </p:cNvPr>
          <p:cNvSpPr/>
          <p:nvPr/>
        </p:nvSpPr>
        <p:spPr>
          <a:xfrm>
            <a:off x="7495277" y="2843559"/>
            <a:ext cx="45719" cy="11097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374A99A-B860-05A5-B677-935023E22F3A}"/>
              </a:ext>
            </a:extLst>
          </p:cNvPr>
          <p:cNvSpPr/>
          <p:nvPr/>
        </p:nvSpPr>
        <p:spPr>
          <a:xfrm>
            <a:off x="7495277" y="4095311"/>
            <a:ext cx="45719" cy="11097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A28652B-7322-5868-154E-A9C3C7DE8E4C}"/>
              </a:ext>
            </a:extLst>
          </p:cNvPr>
          <p:cNvCxnSpPr/>
          <p:nvPr/>
        </p:nvCxnSpPr>
        <p:spPr>
          <a:xfrm>
            <a:off x="6696287" y="3561169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3153C06-3099-B7EF-FFA0-F1F093E7F416}"/>
              </a:ext>
            </a:extLst>
          </p:cNvPr>
          <p:cNvCxnSpPr/>
          <p:nvPr/>
        </p:nvCxnSpPr>
        <p:spPr>
          <a:xfrm>
            <a:off x="6696287" y="4497256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FA2DB6E-6D7C-10D5-6C1E-E4B4B7CA69A6}"/>
              </a:ext>
            </a:extLst>
          </p:cNvPr>
          <p:cNvCxnSpPr/>
          <p:nvPr/>
        </p:nvCxnSpPr>
        <p:spPr>
          <a:xfrm>
            <a:off x="6696287" y="3713062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010FF53-4F5F-8494-6648-CA291F6B05AB}"/>
              </a:ext>
            </a:extLst>
          </p:cNvPr>
          <p:cNvCxnSpPr/>
          <p:nvPr/>
        </p:nvCxnSpPr>
        <p:spPr>
          <a:xfrm>
            <a:off x="6696287" y="3883218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6A6F6E9-F101-409F-D021-896817B94F4D}"/>
              </a:ext>
            </a:extLst>
          </p:cNvPr>
          <p:cNvCxnSpPr>
            <a:cxnSpLocks/>
          </p:cNvCxnSpPr>
          <p:nvPr/>
        </p:nvCxnSpPr>
        <p:spPr>
          <a:xfrm>
            <a:off x="6696287" y="4030697"/>
            <a:ext cx="15761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1A81039-D28A-24DD-BCD8-44C6CFDF7098}"/>
              </a:ext>
            </a:extLst>
          </p:cNvPr>
          <p:cNvCxnSpPr/>
          <p:nvPr/>
        </p:nvCxnSpPr>
        <p:spPr>
          <a:xfrm>
            <a:off x="6696287" y="4173729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3CA7930-6D26-2ED6-1E4C-D547E0E31062}"/>
              </a:ext>
            </a:extLst>
          </p:cNvPr>
          <p:cNvCxnSpPr/>
          <p:nvPr/>
        </p:nvCxnSpPr>
        <p:spPr>
          <a:xfrm>
            <a:off x="6696287" y="4338474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409F6F8B-5F3A-454E-8E20-B9558B2B6244}"/>
              </a:ext>
            </a:extLst>
          </p:cNvPr>
          <p:cNvSpPr/>
          <p:nvPr/>
        </p:nvSpPr>
        <p:spPr>
          <a:xfrm>
            <a:off x="8272428" y="3666861"/>
            <a:ext cx="180307" cy="71845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AEB1A4E-58AD-573C-E0F7-D78A50E559A3}"/>
              </a:ext>
            </a:extLst>
          </p:cNvPr>
          <p:cNvCxnSpPr/>
          <p:nvPr/>
        </p:nvCxnSpPr>
        <p:spPr>
          <a:xfrm>
            <a:off x="8452735" y="4026090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0066090-8A0D-DAF2-3F81-6606D1DB8E47}"/>
              </a:ext>
            </a:extLst>
          </p:cNvPr>
          <p:cNvCxnSpPr>
            <a:cxnSpLocks/>
          </p:cNvCxnSpPr>
          <p:nvPr/>
        </p:nvCxnSpPr>
        <p:spPr>
          <a:xfrm flipV="1">
            <a:off x="8452735" y="3713062"/>
            <a:ext cx="1286517" cy="3130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EB89F57-3C98-BCDE-5A6E-56036BA03441}"/>
              </a:ext>
            </a:extLst>
          </p:cNvPr>
          <p:cNvCxnSpPr>
            <a:cxnSpLocks/>
          </p:cNvCxnSpPr>
          <p:nvPr/>
        </p:nvCxnSpPr>
        <p:spPr>
          <a:xfrm>
            <a:off x="8452735" y="4023463"/>
            <a:ext cx="1286517" cy="3104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E0402F5-E8BB-D8AD-07EE-4BF7199A9F06}"/>
              </a:ext>
            </a:extLst>
          </p:cNvPr>
          <p:cNvSpPr/>
          <p:nvPr/>
        </p:nvSpPr>
        <p:spPr>
          <a:xfrm>
            <a:off x="9120016" y="3925922"/>
            <a:ext cx="196013" cy="2095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E639834-EC96-6A12-D092-CB1AEF9EF0ED}"/>
              </a:ext>
            </a:extLst>
          </p:cNvPr>
          <p:cNvSpPr/>
          <p:nvPr/>
        </p:nvSpPr>
        <p:spPr>
          <a:xfrm>
            <a:off x="9739252" y="3169712"/>
            <a:ext cx="748894" cy="17311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161417A-4DAE-E7B3-13B8-350D83A5A10F}"/>
              </a:ext>
            </a:extLst>
          </p:cNvPr>
          <p:cNvSpPr txBox="1"/>
          <p:nvPr/>
        </p:nvSpPr>
        <p:spPr>
          <a:xfrm>
            <a:off x="10413728" y="3861420"/>
            <a:ext cx="9952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Detector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DDCFE84-E6B2-C566-0B6F-C450E7E0EABA}"/>
              </a:ext>
            </a:extLst>
          </p:cNvPr>
          <p:cNvSpPr txBox="1"/>
          <p:nvPr/>
        </p:nvSpPr>
        <p:spPr>
          <a:xfrm>
            <a:off x="5947393" y="3854186"/>
            <a:ext cx="8734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X-rays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39DE25F-A8B6-DF76-11BD-D7278BC2235B}"/>
              </a:ext>
            </a:extLst>
          </p:cNvPr>
          <p:cNvSpPr txBox="1"/>
          <p:nvPr/>
        </p:nvSpPr>
        <p:spPr>
          <a:xfrm>
            <a:off x="6984859" y="2258784"/>
            <a:ext cx="1056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1mm Aperture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9A5737-6EFB-9DB8-4B9F-EB3E510C7073}"/>
              </a:ext>
            </a:extLst>
          </p:cNvPr>
          <p:cNvSpPr txBox="1"/>
          <p:nvPr/>
        </p:nvSpPr>
        <p:spPr>
          <a:xfrm>
            <a:off x="7925845" y="4348332"/>
            <a:ext cx="8734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Crystal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0183149-81BB-A66A-F4DE-F175218F15F8}"/>
              </a:ext>
            </a:extLst>
          </p:cNvPr>
          <p:cNvSpPr txBox="1"/>
          <p:nvPr/>
        </p:nvSpPr>
        <p:spPr>
          <a:xfrm>
            <a:off x="8779847" y="2604894"/>
            <a:ext cx="873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Beam Blocker</a:t>
            </a: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6D5AD88E-885B-8ED2-C003-D7592269B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311" y="2104437"/>
            <a:ext cx="4302211" cy="3228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E7565F1A-1120-40DF-9466-C26A8B9233BB}"/>
              </a:ext>
            </a:extLst>
          </p:cNvPr>
          <p:cNvSpPr txBox="1"/>
          <p:nvPr/>
        </p:nvSpPr>
        <p:spPr>
          <a:xfrm>
            <a:off x="3020656" y="5594035"/>
            <a:ext cx="2058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</a:rPr>
              <a:t>X-ray Imaging Sensor (XRIS)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3D4EE20D-74C1-2881-D6A2-6AB8A4C69C99}"/>
              </a:ext>
            </a:extLst>
          </p:cNvPr>
          <p:cNvCxnSpPr>
            <a:cxnSpLocks/>
            <a:stCxn id="90" idx="0"/>
          </p:cNvCxnSpPr>
          <p:nvPr/>
        </p:nvCxnSpPr>
        <p:spPr>
          <a:xfrm flipH="1" flipV="1">
            <a:off x="2718583" y="3429000"/>
            <a:ext cx="1331178" cy="21650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8CC763EF-063D-2B8B-6AB3-87D6E1E2DF13}"/>
              </a:ext>
            </a:extLst>
          </p:cNvPr>
          <p:cNvSpPr txBox="1"/>
          <p:nvPr/>
        </p:nvSpPr>
        <p:spPr>
          <a:xfrm>
            <a:off x="2112209" y="1601084"/>
            <a:ext cx="995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</a:rPr>
              <a:t>Crystal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2F78952A-8642-9EB0-BD00-21DE88E817F4}"/>
              </a:ext>
            </a:extLst>
          </p:cNvPr>
          <p:cNvCxnSpPr>
            <a:cxnSpLocks/>
          </p:cNvCxnSpPr>
          <p:nvPr/>
        </p:nvCxnSpPr>
        <p:spPr>
          <a:xfrm flipH="1">
            <a:off x="2227404" y="1908861"/>
            <a:ext cx="382446" cy="13677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52BC27A6-886E-E9B7-9B0F-96580E2A0766}"/>
              </a:ext>
            </a:extLst>
          </p:cNvPr>
          <p:cNvSpPr txBox="1"/>
          <p:nvPr/>
        </p:nvSpPr>
        <p:spPr>
          <a:xfrm>
            <a:off x="1591998" y="5696309"/>
            <a:ext cx="1560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</a:rPr>
              <a:t>1mm Aperture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8AF067DB-ADBB-93CE-BC04-80ACC4D6B49A}"/>
              </a:ext>
            </a:extLst>
          </p:cNvPr>
          <p:cNvCxnSpPr>
            <a:cxnSpLocks/>
            <a:stCxn id="94" idx="0"/>
          </p:cNvCxnSpPr>
          <p:nvPr/>
        </p:nvCxnSpPr>
        <p:spPr>
          <a:xfrm flipH="1" flipV="1">
            <a:off x="2017389" y="3429000"/>
            <a:ext cx="354611" cy="22673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C5D49588-8687-955E-E5DF-0DADC609C2FD}"/>
              </a:ext>
            </a:extLst>
          </p:cNvPr>
          <p:cNvSpPr txBox="1"/>
          <p:nvPr/>
        </p:nvSpPr>
        <p:spPr>
          <a:xfrm>
            <a:off x="321022" y="5696309"/>
            <a:ext cx="1181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</a:rPr>
              <a:t>X-ray Tube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2725976E-AFC0-7B23-0B9A-69D7BFFE473F}"/>
              </a:ext>
            </a:extLst>
          </p:cNvPr>
          <p:cNvCxnSpPr>
            <a:cxnSpLocks/>
            <a:stCxn id="96" idx="0"/>
          </p:cNvCxnSpPr>
          <p:nvPr/>
        </p:nvCxnSpPr>
        <p:spPr>
          <a:xfrm flipV="1">
            <a:off x="911572" y="3561169"/>
            <a:ext cx="250109" cy="21351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2435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11B2D8C-9B61-3368-D504-DAAF1EB45580}"/>
              </a:ext>
            </a:extLst>
          </p:cNvPr>
          <p:cNvSpPr/>
          <p:nvPr/>
        </p:nvSpPr>
        <p:spPr>
          <a:xfrm>
            <a:off x="5634998" y="1908861"/>
            <a:ext cx="6149593" cy="3881369"/>
          </a:xfrm>
          <a:prstGeom prst="roundRect">
            <a:avLst>
              <a:gd name="adj" fmla="val 13167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5E4CC-9B4B-B444-2255-EB3B55422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8308"/>
            <a:ext cx="7188989" cy="1021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Experiment Setup</a:t>
            </a: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4">
            <a:extLst>
              <a:ext uri="{FF2B5EF4-FFF2-40B4-BE49-F238E27FC236}">
                <a16:creationId xmlns:a16="http://schemas.microsoft.com/office/drawing/2014/main" id="{44A21C8B-5D74-3D2E-7850-41ECD389A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187" y="2055055"/>
            <a:ext cx="1441251" cy="1921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5">
            <a:extLst>
              <a:ext uri="{FF2B5EF4-FFF2-40B4-BE49-F238E27FC236}">
                <a16:creationId xmlns:a16="http://schemas.microsoft.com/office/drawing/2014/main" id="{50858B22-9CDF-A2F8-B736-0396F5E67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3176" y="2055055"/>
            <a:ext cx="1441252" cy="1921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Picture 3">
            <a:extLst>
              <a:ext uri="{FF2B5EF4-FFF2-40B4-BE49-F238E27FC236}">
                <a16:creationId xmlns:a16="http://schemas.microsoft.com/office/drawing/2014/main" id="{7F3DF0C1-5D8A-9DE5-00BE-8E4D35D342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5" t="10731" b="23689"/>
          <a:stretch/>
        </p:blipFill>
        <p:spPr bwMode="auto">
          <a:xfrm>
            <a:off x="1310559" y="4087702"/>
            <a:ext cx="2993869" cy="1549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456119B-C052-BFB0-8912-CEB797B330C3}"/>
              </a:ext>
            </a:extLst>
          </p:cNvPr>
          <p:cNvCxnSpPr>
            <a:cxnSpLocks/>
            <a:stCxn id="29" idx="0"/>
          </p:cNvCxnSpPr>
          <p:nvPr/>
        </p:nvCxnSpPr>
        <p:spPr>
          <a:xfrm flipV="1">
            <a:off x="960796" y="2998710"/>
            <a:ext cx="1025611" cy="4869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32BE8E1-AA33-C578-D897-0E0670797902}"/>
              </a:ext>
            </a:extLst>
          </p:cNvPr>
          <p:cNvSpPr txBox="1"/>
          <p:nvPr/>
        </p:nvSpPr>
        <p:spPr>
          <a:xfrm>
            <a:off x="561947" y="3485680"/>
            <a:ext cx="7976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76656">
              <a:spcAft>
                <a:spcPts val="600"/>
              </a:spcAft>
            </a:pPr>
            <a:r>
              <a:rPr lang="en-GB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Detector</a:t>
            </a:r>
            <a:endParaRPr lang="en-GB" sz="1600" dirty="0">
              <a:solidFill>
                <a:schemeClr val="bg1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0603B10-4775-5106-E1F8-D0A5F848AF1A}"/>
              </a:ext>
            </a:extLst>
          </p:cNvPr>
          <p:cNvCxnSpPr>
            <a:cxnSpLocks/>
          </p:cNvCxnSpPr>
          <p:nvPr/>
        </p:nvCxnSpPr>
        <p:spPr>
          <a:xfrm flipH="1">
            <a:off x="3697390" y="1965976"/>
            <a:ext cx="504052" cy="921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D9BC97C-8F53-E946-BB54-7BE74AA9216D}"/>
              </a:ext>
            </a:extLst>
          </p:cNvPr>
          <p:cNvSpPr txBox="1"/>
          <p:nvPr/>
        </p:nvSpPr>
        <p:spPr>
          <a:xfrm>
            <a:off x="3583802" y="1698128"/>
            <a:ext cx="1272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76656">
              <a:spcAft>
                <a:spcPts val="600"/>
              </a:spcAft>
            </a:pPr>
            <a:r>
              <a:rPr lang="en-GB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Beam </a:t>
            </a:r>
            <a:r>
              <a:rPr lang="en-GB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Blocker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0C1EB7C-503B-378C-A7D2-8DFF840A3546}"/>
              </a:ext>
            </a:extLst>
          </p:cNvPr>
          <p:cNvSpPr txBox="1"/>
          <p:nvPr/>
        </p:nvSpPr>
        <p:spPr>
          <a:xfrm>
            <a:off x="2703976" y="5703575"/>
            <a:ext cx="533670" cy="274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76656">
              <a:spcAft>
                <a:spcPts val="600"/>
              </a:spcAft>
            </a:pPr>
            <a:r>
              <a:rPr lang="en-GB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XRIS</a:t>
            </a: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3DF13E1-0091-7B0A-4E12-BB3292301A38}"/>
              </a:ext>
            </a:extLst>
          </p:cNvPr>
          <p:cNvCxnSpPr>
            <a:cxnSpLocks/>
            <a:stCxn id="34" idx="0"/>
          </p:cNvCxnSpPr>
          <p:nvPr/>
        </p:nvCxnSpPr>
        <p:spPr>
          <a:xfrm flipH="1" flipV="1">
            <a:off x="2754438" y="5108122"/>
            <a:ext cx="216373" cy="5954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4B11287-831B-D561-24C2-D577103399A3}"/>
              </a:ext>
            </a:extLst>
          </p:cNvPr>
          <p:cNvSpPr txBox="1"/>
          <p:nvPr/>
        </p:nvSpPr>
        <p:spPr>
          <a:xfrm>
            <a:off x="588686" y="2182833"/>
            <a:ext cx="7442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76656">
              <a:spcAft>
                <a:spcPts val="600"/>
              </a:spcAft>
            </a:pPr>
            <a:r>
              <a:rPr lang="en-GB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XRIS</a:t>
            </a:r>
            <a:endParaRPr lang="en-GB" sz="1600" dirty="0">
              <a:solidFill>
                <a:schemeClr val="bg1"/>
              </a:solidFill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DAEBA0B-799D-3BCE-C977-0F75A5E0C0F0}"/>
              </a:ext>
            </a:extLst>
          </p:cNvPr>
          <p:cNvCxnSpPr>
            <a:stCxn id="38" idx="2"/>
          </p:cNvCxnSpPr>
          <p:nvPr/>
        </p:nvCxnSpPr>
        <p:spPr>
          <a:xfrm>
            <a:off x="960796" y="2459832"/>
            <a:ext cx="491107" cy="427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94D439A-EF7B-A148-4C9D-DA434207E858}"/>
              </a:ext>
            </a:extLst>
          </p:cNvPr>
          <p:cNvCxnSpPr>
            <a:stCxn id="38" idx="2"/>
          </p:cNvCxnSpPr>
          <p:nvPr/>
        </p:nvCxnSpPr>
        <p:spPr>
          <a:xfrm>
            <a:off x="960796" y="2459832"/>
            <a:ext cx="2079289" cy="2575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BA7400B1-9F28-2A45-F678-2780D14E9B1C}"/>
              </a:ext>
            </a:extLst>
          </p:cNvPr>
          <p:cNvSpPr/>
          <p:nvPr/>
        </p:nvSpPr>
        <p:spPr>
          <a:xfrm>
            <a:off x="5785620" y="2055056"/>
            <a:ext cx="5848350" cy="3567112"/>
          </a:xfrm>
          <a:prstGeom prst="roundRect">
            <a:avLst>
              <a:gd name="adj" fmla="val 972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868F63-4A68-88E4-3F0C-8EFA6D21CB53}"/>
              </a:ext>
            </a:extLst>
          </p:cNvPr>
          <p:cNvSpPr/>
          <p:nvPr/>
        </p:nvSpPr>
        <p:spPr>
          <a:xfrm>
            <a:off x="9117137" y="3169712"/>
            <a:ext cx="198892" cy="173114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780BC3C-9623-2874-1D90-303CFE79C032}"/>
              </a:ext>
            </a:extLst>
          </p:cNvPr>
          <p:cNvSpPr/>
          <p:nvPr/>
        </p:nvSpPr>
        <p:spPr>
          <a:xfrm>
            <a:off x="7495277" y="2843559"/>
            <a:ext cx="45719" cy="11097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374A99A-B860-05A5-B677-935023E22F3A}"/>
              </a:ext>
            </a:extLst>
          </p:cNvPr>
          <p:cNvSpPr/>
          <p:nvPr/>
        </p:nvSpPr>
        <p:spPr>
          <a:xfrm>
            <a:off x="7495277" y="4095311"/>
            <a:ext cx="45719" cy="11097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A28652B-7322-5868-154E-A9C3C7DE8E4C}"/>
              </a:ext>
            </a:extLst>
          </p:cNvPr>
          <p:cNvCxnSpPr/>
          <p:nvPr/>
        </p:nvCxnSpPr>
        <p:spPr>
          <a:xfrm>
            <a:off x="6696287" y="3561169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3153C06-3099-B7EF-FFA0-F1F093E7F416}"/>
              </a:ext>
            </a:extLst>
          </p:cNvPr>
          <p:cNvCxnSpPr/>
          <p:nvPr/>
        </p:nvCxnSpPr>
        <p:spPr>
          <a:xfrm>
            <a:off x="6696287" y="4497256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FA2DB6E-6D7C-10D5-6C1E-E4B4B7CA69A6}"/>
              </a:ext>
            </a:extLst>
          </p:cNvPr>
          <p:cNvCxnSpPr/>
          <p:nvPr/>
        </p:nvCxnSpPr>
        <p:spPr>
          <a:xfrm>
            <a:off x="6696287" y="3713062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010FF53-4F5F-8494-6648-CA291F6B05AB}"/>
              </a:ext>
            </a:extLst>
          </p:cNvPr>
          <p:cNvCxnSpPr/>
          <p:nvPr/>
        </p:nvCxnSpPr>
        <p:spPr>
          <a:xfrm>
            <a:off x="6696287" y="3883218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6A6F6E9-F101-409F-D021-896817B94F4D}"/>
              </a:ext>
            </a:extLst>
          </p:cNvPr>
          <p:cNvCxnSpPr>
            <a:cxnSpLocks/>
          </p:cNvCxnSpPr>
          <p:nvPr/>
        </p:nvCxnSpPr>
        <p:spPr>
          <a:xfrm>
            <a:off x="6696287" y="4030697"/>
            <a:ext cx="15761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1A81039-D28A-24DD-BCD8-44C6CFDF7098}"/>
              </a:ext>
            </a:extLst>
          </p:cNvPr>
          <p:cNvCxnSpPr/>
          <p:nvPr/>
        </p:nvCxnSpPr>
        <p:spPr>
          <a:xfrm>
            <a:off x="6696287" y="4173729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3CA7930-6D26-2ED6-1E4C-D547E0E31062}"/>
              </a:ext>
            </a:extLst>
          </p:cNvPr>
          <p:cNvCxnSpPr/>
          <p:nvPr/>
        </p:nvCxnSpPr>
        <p:spPr>
          <a:xfrm>
            <a:off x="6696287" y="4338474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409F6F8B-5F3A-454E-8E20-B9558B2B6244}"/>
              </a:ext>
            </a:extLst>
          </p:cNvPr>
          <p:cNvSpPr/>
          <p:nvPr/>
        </p:nvSpPr>
        <p:spPr>
          <a:xfrm>
            <a:off x="8272428" y="3666861"/>
            <a:ext cx="180307" cy="71845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AEB1A4E-58AD-573C-E0F7-D78A50E559A3}"/>
              </a:ext>
            </a:extLst>
          </p:cNvPr>
          <p:cNvCxnSpPr/>
          <p:nvPr/>
        </p:nvCxnSpPr>
        <p:spPr>
          <a:xfrm>
            <a:off x="8452735" y="4026090"/>
            <a:ext cx="6391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0066090-8A0D-DAF2-3F81-6606D1DB8E47}"/>
              </a:ext>
            </a:extLst>
          </p:cNvPr>
          <p:cNvCxnSpPr>
            <a:cxnSpLocks/>
          </p:cNvCxnSpPr>
          <p:nvPr/>
        </p:nvCxnSpPr>
        <p:spPr>
          <a:xfrm flipV="1">
            <a:off x="8452735" y="3713062"/>
            <a:ext cx="1286517" cy="3130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EB89F57-3C98-BCDE-5A6E-56036BA03441}"/>
              </a:ext>
            </a:extLst>
          </p:cNvPr>
          <p:cNvCxnSpPr>
            <a:cxnSpLocks/>
          </p:cNvCxnSpPr>
          <p:nvPr/>
        </p:nvCxnSpPr>
        <p:spPr>
          <a:xfrm>
            <a:off x="8452735" y="4023463"/>
            <a:ext cx="1286517" cy="3104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E0402F5-E8BB-D8AD-07EE-4BF7199A9F06}"/>
              </a:ext>
            </a:extLst>
          </p:cNvPr>
          <p:cNvSpPr/>
          <p:nvPr/>
        </p:nvSpPr>
        <p:spPr>
          <a:xfrm>
            <a:off x="9120016" y="3925922"/>
            <a:ext cx="196013" cy="2095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E639834-EC96-6A12-D092-CB1AEF9EF0ED}"/>
              </a:ext>
            </a:extLst>
          </p:cNvPr>
          <p:cNvSpPr/>
          <p:nvPr/>
        </p:nvSpPr>
        <p:spPr>
          <a:xfrm>
            <a:off x="9739252" y="3169712"/>
            <a:ext cx="748894" cy="17311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161417A-4DAE-E7B3-13B8-350D83A5A10F}"/>
              </a:ext>
            </a:extLst>
          </p:cNvPr>
          <p:cNvSpPr txBox="1"/>
          <p:nvPr/>
        </p:nvSpPr>
        <p:spPr>
          <a:xfrm>
            <a:off x="10413728" y="3861420"/>
            <a:ext cx="9952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Detector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DDCFE84-E6B2-C566-0B6F-C450E7E0EABA}"/>
              </a:ext>
            </a:extLst>
          </p:cNvPr>
          <p:cNvSpPr txBox="1"/>
          <p:nvPr/>
        </p:nvSpPr>
        <p:spPr>
          <a:xfrm>
            <a:off x="5947393" y="3854186"/>
            <a:ext cx="8734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X-rays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39DE25F-A8B6-DF76-11BD-D7278BC2235B}"/>
              </a:ext>
            </a:extLst>
          </p:cNvPr>
          <p:cNvSpPr txBox="1"/>
          <p:nvPr/>
        </p:nvSpPr>
        <p:spPr>
          <a:xfrm>
            <a:off x="6984859" y="2258784"/>
            <a:ext cx="1056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1mm Aperture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9A5737-6EFB-9DB8-4B9F-EB3E510C7073}"/>
              </a:ext>
            </a:extLst>
          </p:cNvPr>
          <p:cNvSpPr txBox="1"/>
          <p:nvPr/>
        </p:nvSpPr>
        <p:spPr>
          <a:xfrm>
            <a:off x="7925845" y="4348332"/>
            <a:ext cx="8734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Crystal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0183149-81BB-A66A-F4DE-F175218F15F8}"/>
              </a:ext>
            </a:extLst>
          </p:cNvPr>
          <p:cNvSpPr txBox="1"/>
          <p:nvPr/>
        </p:nvSpPr>
        <p:spPr>
          <a:xfrm>
            <a:off x="8779847" y="2604894"/>
            <a:ext cx="873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Beam Blocker</a:t>
            </a:r>
          </a:p>
        </p:txBody>
      </p:sp>
    </p:spTree>
    <p:extLst>
      <p:ext uri="{BB962C8B-B14F-4D97-AF65-F5344CB8AC3E}">
        <p14:creationId xmlns:p14="http://schemas.microsoft.com/office/powerpoint/2010/main" val="4065950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2FF83-13AA-B2CC-C15B-4A7CE306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151304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Method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" y="2026340"/>
            <a:ext cx="5446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CC2B011-BEAF-7D6B-3402-74B1DDE0A600}"/>
              </a:ext>
            </a:extLst>
          </p:cNvPr>
          <p:cNvSpPr txBox="1"/>
          <p:nvPr/>
        </p:nvSpPr>
        <p:spPr>
          <a:xfrm>
            <a:off x="1295400" y="2288833"/>
            <a:ext cx="4151304" cy="3711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Take an offset image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Take an image with X-rays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Subtract offset image and adjust contrast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Image quality depends on distance between the detector and the crystal, as well as the exposure time for each image.</a:t>
            </a:r>
          </a:p>
        </p:txBody>
      </p:sp>
      <p:pic>
        <p:nvPicPr>
          <p:cNvPr id="5" name="Picture 4" descr="A white light in the sky&#10;&#10;Description automatically generated">
            <a:extLst>
              <a:ext uri="{FF2B5EF4-FFF2-40B4-BE49-F238E27FC236}">
                <a16:creationId xmlns:a16="http://schemas.microsoft.com/office/drawing/2014/main" id="{05A77CDE-7D94-D92E-74CF-1FD4E8A6B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906" y="243107"/>
            <a:ext cx="2852513" cy="2852513"/>
          </a:xfrm>
          <a:prstGeom prst="rect">
            <a:avLst/>
          </a:prstGeom>
        </p:spPr>
      </p:pic>
      <p:pic>
        <p:nvPicPr>
          <p:cNvPr id="8" name="Picture 7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D3D1EC36-2B3B-F182-B247-F248B3A1CE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906" y="3421278"/>
            <a:ext cx="2852512" cy="2852512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C50C80C9-171D-4086-8660-432B9EF67D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898" y="243107"/>
            <a:ext cx="2852513" cy="2852513"/>
          </a:xfrm>
          <a:prstGeom prst="rect">
            <a:avLst/>
          </a:prstGeom>
        </p:spPr>
      </p:pic>
      <p:pic>
        <p:nvPicPr>
          <p:cNvPr id="14" name="Picture 13" descr="A black and white image of a circle&#10;&#10;Description automatically generated">
            <a:extLst>
              <a:ext uri="{FF2B5EF4-FFF2-40B4-BE49-F238E27FC236}">
                <a16:creationId xmlns:a16="http://schemas.microsoft.com/office/drawing/2014/main" id="{1DB91E2B-B143-6F19-D0F3-131542184A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898" y="3421278"/>
            <a:ext cx="2852512" cy="28525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641E1C-CB8E-C38B-D7BC-C527D7D91830}"/>
              </a:ext>
            </a:extLst>
          </p:cNvPr>
          <p:cNvSpPr txBox="1"/>
          <p:nvPr/>
        </p:nvSpPr>
        <p:spPr>
          <a:xfrm>
            <a:off x="5692263" y="3058394"/>
            <a:ext cx="2971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</a:rPr>
              <a:t>Laue image taken without the beam blocker or use of an offset image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2B3B2D-38BD-9175-8C34-A8515F0DDA95}"/>
              </a:ext>
            </a:extLst>
          </p:cNvPr>
          <p:cNvSpPr txBox="1"/>
          <p:nvPr/>
        </p:nvSpPr>
        <p:spPr>
          <a:xfrm>
            <a:off x="8857255" y="3058394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</a:rPr>
              <a:t>LiF</a:t>
            </a:r>
            <a:r>
              <a:rPr lang="en-GB" sz="1000" dirty="0">
                <a:solidFill>
                  <a:schemeClr val="bg1"/>
                </a:solidFill>
              </a:rPr>
              <a:t> 9cm 10s, Laue image, before adjusting contrast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E23735-B2E9-146C-07C6-8E46152CE41D}"/>
              </a:ext>
            </a:extLst>
          </p:cNvPr>
          <p:cNvSpPr txBox="1"/>
          <p:nvPr/>
        </p:nvSpPr>
        <p:spPr>
          <a:xfrm>
            <a:off x="8857255" y="6266623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</a:rPr>
              <a:t>LiF</a:t>
            </a:r>
            <a:r>
              <a:rPr lang="en-GB" sz="1000" dirty="0">
                <a:solidFill>
                  <a:schemeClr val="bg1"/>
                </a:solidFill>
              </a:rPr>
              <a:t> 9cm 10s, Laue image, after adjusting contrast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4E6BF9-47E0-2AB2-94D6-0C4B7AFDDF55}"/>
              </a:ext>
            </a:extLst>
          </p:cNvPr>
          <p:cNvSpPr txBox="1"/>
          <p:nvPr/>
        </p:nvSpPr>
        <p:spPr>
          <a:xfrm>
            <a:off x="5692263" y="6276148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</a:rPr>
              <a:t>LiF</a:t>
            </a:r>
            <a:r>
              <a:rPr lang="en-GB" sz="1000" dirty="0">
                <a:solidFill>
                  <a:schemeClr val="bg1"/>
                </a:solidFill>
              </a:rPr>
              <a:t> 9cm 10s, offset image</a:t>
            </a:r>
          </a:p>
        </p:txBody>
      </p:sp>
    </p:spTree>
    <p:extLst>
      <p:ext uri="{BB962C8B-B14F-4D97-AF65-F5344CB8AC3E}">
        <p14:creationId xmlns:p14="http://schemas.microsoft.com/office/powerpoint/2010/main" val="3868177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000">
              <a:schemeClr val="accent1">
                <a:lumMod val="5000"/>
                <a:lumOff val="95000"/>
              </a:schemeClr>
            </a:gs>
            <a:gs pos="7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5E4CC-9B4B-B444-2255-EB3B55422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8308"/>
            <a:ext cx="7188989" cy="1021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Method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4EF9C18-3274-42AE-5B32-CD1807B3121A}"/>
              </a:ext>
            </a:extLst>
          </p:cNvPr>
          <p:cNvSpPr txBox="1"/>
          <p:nvPr/>
        </p:nvSpPr>
        <p:spPr>
          <a:xfrm>
            <a:off x="780060" y="5921291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</a:rPr>
              <a:t>LiF</a:t>
            </a:r>
            <a:r>
              <a:rPr lang="en-GB" sz="1000" dirty="0">
                <a:solidFill>
                  <a:schemeClr val="bg1"/>
                </a:solidFill>
              </a:rPr>
              <a:t> 9cm 10s, adjusted image</a:t>
            </a:r>
          </a:p>
        </p:txBody>
      </p:sp>
      <p:pic>
        <p:nvPicPr>
          <p:cNvPr id="5" name="Picture 4" descr="LiF 9cm 10s">
            <a:extLst>
              <a:ext uri="{FF2B5EF4-FFF2-40B4-BE49-F238E27FC236}">
                <a16:creationId xmlns:a16="http://schemas.microsoft.com/office/drawing/2014/main" id="{ABF8D6DA-5890-90F9-9ACE-62AE0C4D3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21" y="2474014"/>
            <a:ext cx="3447277" cy="3447277"/>
          </a:xfrm>
          <a:prstGeom prst="rect">
            <a:avLst/>
          </a:prstGeom>
        </p:spPr>
      </p:pic>
      <p:pic>
        <p:nvPicPr>
          <p:cNvPr id="6" name="Picture 5" descr="LiF 9cm 45s">
            <a:extLst>
              <a:ext uri="{FF2B5EF4-FFF2-40B4-BE49-F238E27FC236}">
                <a16:creationId xmlns:a16="http://schemas.microsoft.com/office/drawing/2014/main" id="{F0D42423-1C59-863F-CA2A-25FE51F9BA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361" y="2474014"/>
            <a:ext cx="3447278" cy="3447278"/>
          </a:xfrm>
          <a:prstGeom prst="rect">
            <a:avLst/>
          </a:prstGeom>
        </p:spPr>
      </p:pic>
      <p:pic>
        <p:nvPicPr>
          <p:cNvPr id="7" name="Picture 6" descr="A black background with white spots&#10;&#10;Description automatically generated">
            <a:extLst>
              <a:ext uri="{FF2B5EF4-FFF2-40B4-BE49-F238E27FC236}">
                <a16:creationId xmlns:a16="http://schemas.microsoft.com/office/drawing/2014/main" id="{A798F3DE-9349-E2D1-DBD9-9B9F41174B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402" y="2474015"/>
            <a:ext cx="3447277" cy="3447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738B45-DD7F-F1F4-75D9-CF07C54984A3}"/>
              </a:ext>
            </a:extLst>
          </p:cNvPr>
          <p:cNvSpPr txBox="1"/>
          <p:nvPr/>
        </p:nvSpPr>
        <p:spPr>
          <a:xfrm>
            <a:off x="4610101" y="5919224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</a:rPr>
              <a:t>LiF</a:t>
            </a:r>
            <a:r>
              <a:rPr lang="en-GB" sz="1000" dirty="0">
                <a:solidFill>
                  <a:schemeClr val="bg1"/>
                </a:solidFill>
              </a:rPr>
              <a:t> 9cm 45s, adjusted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754118-B208-996A-568A-F1E49596B155}"/>
              </a:ext>
            </a:extLst>
          </p:cNvPr>
          <p:cNvSpPr txBox="1"/>
          <p:nvPr/>
        </p:nvSpPr>
        <p:spPr>
          <a:xfrm>
            <a:off x="8440141" y="5919224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</a:rPr>
              <a:t>LiF</a:t>
            </a:r>
            <a:r>
              <a:rPr lang="en-GB" sz="1000" dirty="0">
                <a:solidFill>
                  <a:schemeClr val="bg1"/>
                </a:solidFill>
              </a:rPr>
              <a:t> 10cm 10s, adjusted image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4F5BE4-0951-68D1-32BD-CA451039383A}"/>
              </a:ext>
            </a:extLst>
          </p:cNvPr>
          <p:cNvSpPr txBox="1"/>
          <p:nvPr/>
        </p:nvSpPr>
        <p:spPr>
          <a:xfrm>
            <a:off x="542321" y="1654621"/>
            <a:ext cx="11107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Changing the distance between the detector and crystal changes the size of the diffraction pattern observed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Changing the exposure time for each image makes the picture clearer</a:t>
            </a:r>
          </a:p>
        </p:txBody>
      </p:sp>
    </p:spTree>
    <p:extLst>
      <p:ext uri="{BB962C8B-B14F-4D97-AF65-F5344CB8AC3E}">
        <p14:creationId xmlns:p14="http://schemas.microsoft.com/office/powerpoint/2010/main" val="199945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000">
              <a:schemeClr val="accent1">
                <a:lumMod val="5000"/>
                <a:lumOff val="95000"/>
              </a:schemeClr>
            </a:gs>
            <a:gs pos="7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5E4CC-9B4B-B444-2255-EB3B55422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8308"/>
            <a:ext cx="7188989" cy="1021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Results</a:t>
            </a: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4EF9C18-3274-42AE-5B32-CD1807B3121A}"/>
              </a:ext>
            </a:extLst>
          </p:cNvPr>
          <p:cNvSpPr txBox="1"/>
          <p:nvPr/>
        </p:nvSpPr>
        <p:spPr>
          <a:xfrm>
            <a:off x="1821733" y="5883775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</a:rPr>
              <a:t>LiF</a:t>
            </a:r>
            <a:r>
              <a:rPr lang="en-GB" sz="1000" dirty="0">
                <a:solidFill>
                  <a:schemeClr val="bg1"/>
                </a:solidFill>
              </a:rPr>
              <a:t> 9cm 45s, adjusted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754118-B208-996A-568A-F1E49596B155}"/>
              </a:ext>
            </a:extLst>
          </p:cNvPr>
          <p:cNvSpPr txBox="1"/>
          <p:nvPr/>
        </p:nvSpPr>
        <p:spPr>
          <a:xfrm>
            <a:off x="7195598" y="5883775"/>
            <a:ext cx="2971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</a:rPr>
              <a:t>NaCl 10cm 45s, adjusted image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4F5BE4-0951-68D1-32BD-CA451039383A}"/>
              </a:ext>
            </a:extLst>
          </p:cNvPr>
          <p:cNvSpPr txBox="1"/>
          <p:nvPr/>
        </p:nvSpPr>
        <p:spPr>
          <a:xfrm>
            <a:off x="542321" y="1654621"/>
            <a:ext cx="111073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Obtained two images showing the diffraction pattern when shining X-rays through two different crystals.</a:t>
            </a:r>
          </a:p>
        </p:txBody>
      </p:sp>
      <p:pic>
        <p:nvPicPr>
          <p:cNvPr id="3" name="Picture 2" descr="A black and white image of a circle with white dots&#10;&#10;Description automatically generated">
            <a:extLst>
              <a:ext uri="{FF2B5EF4-FFF2-40B4-BE49-F238E27FC236}">
                <a16:creationId xmlns:a16="http://schemas.microsoft.com/office/drawing/2014/main" id="{178E7274-E068-EA06-72A2-DCEDEB9850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69" y="2141475"/>
            <a:ext cx="3726726" cy="3726726"/>
          </a:xfrm>
          <a:prstGeom prst="rect">
            <a:avLst/>
          </a:prstGeom>
        </p:spPr>
      </p:pic>
      <p:pic>
        <p:nvPicPr>
          <p:cNvPr id="11" name="Picture 10" descr="A black and white image of a circle&#10;&#10;Description automatically generated">
            <a:extLst>
              <a:ext uri="{FF2B5EF4-FFF2-40B4-BE49-F238E27FC236}">
                <a16:creationId xmlns:a16="http://schemas.microsoft.com/office/drawing/2014/main" id="{0CE5F031-ACDF-7D31-825F-E49DFF7F81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134" y="2141475"/>
            <a:ext cx="3726726" cy="372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571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2D00559-9FC1-2A84-F3F0-C839E827DB00}"/>
              </a:ext>
            </a:extLst>
          </p:cNvPr>
          <p:cNvSpPr/>
          <p:nvPr/>
        </p:nvSpPr>
        <p:spPr>
          <a:xfrm>
            <a:off x="5927864" y="613410"/>
            <a:ext cx="5498326" cy="1295761"/>
          </a:xfrm>
          <a:prstGeom prst="roundRect">
            <a:avLst>
              <a:gd name="adj" fmla="val 1965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ED0987-D1FF-1E26-DEEB-9B772382B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Analysis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EC4CA52-FA6E-BABB-B1E6-A304A71B3CB9}"/>
              </a:ext>
            </a:extLst>
          </p:cNvPr>
          <p:cNvSpPr txBox="1"/>
          <p:nvPr/>
        </p:nvSpPr>
        <p:spPr>
          <a:xfrm>
            <a:off x="831873" y="2006430"/>
            <a:ext cx="5413674" cy="41052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List all possible combinations of Miller indices applicable.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Calculate the Bragg angle and X-ray wavelength required for each Miller index.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Remove Miller indices that don’t match the experimental setup.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Each image displays fourfold symmetry.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Measure the distance from the center of the image to each bright spot.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Find the scattering angle for each bright spot.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Compare theoretical and observed Bragg angles to identify the Miller indices of the bright spots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2BCF06C-3C6C-1E1F-CB32-174496D94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" t="4915" r="242" b="19617"/>
          <a:stretch/>
        </p:blipFill>
        <p:spPr>
          <a:xfrm>
            <a:off x="6522277" y="1061546"/>
            <a:ext cx="5405354" cy="1893625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A240C79-242E-4918-9F28-B101847D1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2277" y="3386960"/>
            <a:ext cx="566972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black and white image of a circle with white dots&#10;&#10;Description automatically generated">
            <a:extLst>
              <a:ext uri="{FF2B5EF4-FFF2-40B4-BE49-F238E27FC236}">
                <a16:creationId xmlns:a16="http://schemas.microsoft.com/office/drawing/2014/main" id="{BBBBFA04-D980-7E96-E724-B904CDC413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5" r="-403" b="30383"/>
          <a:stretch/>
        </p:blipFill>
        <p:spPr>
          <a:xfrm>
            <a:off x="6522277" y="3386960"/>
            <a:ext cx="2887988" cy="2769384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131BFA5-2086-3E3C-A450-8F2411D05E78}"/>
              </a:ext>
            </a:extLst>
          </p:cNvPr>
          <p:cNvCxnSpPr>
            <a:cxnSpLocks/>
          </p:cNvCxnSpPr>
          <p:nvPr/>
        </p:nvCxnSpPr>
        <p:spPr>
          <a:xfrm flipV="1">
            <a:off x="7419976" y="4524375"/>
            <a:ext cx="781049" cy="91561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04015BD-49A0-97E1-B526-21DD5EC11F81}"/>
              </a:ext>
            </a:extLst>
          </p:cNvPr>
          <p:cNvCxnSpPr>
            <a:cxnSpLocks/>
          </p:cNvCxnSpPr>
          <p:nvPr/>
        </p:nvCxnSpPr>
        <p:spPr>
          <a:xfrm flipV="1">
            <a:off x="7419976" y="4219575"/>
            <a:ext cx="31582" cy="122041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64AC93-9979-7383-710E-05A1E30BB4C9}"/>
              </a:ext>
            </a:extLst>
          </p:cNvPr>
          <p:cNvCxnSpPr>
            <a:cxnSpLocks/>
          </p:cNvCxnSpPr>
          <p:nvPr/>
        </p:nvCxnSpPr>
        <p:spPr>
          <a:xfrm flipH="1" flipV="1">
            <a:off x="6781800" y="4161444"/>
            <a:ext cx="638177" cy="127854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A746E44-53A5-015D-3FF0-7750626B4BBE}"/>
              </a:ext>
            </a:extLst>
          </p:cNvPr>
          <p:cNvSpPr txBox="1"/>
          <p:nvPr/>
        </p:nvSpPr>
        <p:spPr>
          <a:xfrm>
            <a:off x="8123233" y="4307489"/>
            <a:ext cx="732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solidFill>
                  <a:schemeClr val="accent2"/>
                </a:solidFill>
              </a:rPr>
              <a:t>146.51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A96B03D-6B02-84B3-D95D-A1583B3D13C2}"/>
              </a:ext>
            </a:extLst>
          </p:cNvPr>
          <p:cNvSpPr txBox="1"/>
          <p:nvPr/>
        </p:nvSpPr>
        <p:spPr>
          <a:xfrm>
            <a:off x="7159697" y="3991170"/>
            <a:ext cx="732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solidFill>
                  <a:schemeClr val="accent2"/>
                </a:solidFill>
              </a:rPr>
              <a:t>147.09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46B6ED-5DAC-866C-92E7-1F59D0A80DCD}"/>
              </a:ext>
            </a:extLst>
          </p:cNvPr>
          <p:cNvSpPr txBox="1"/>
          <p:nvPr/>
        </p:nvSpPr>
        <p:spPr>
          <a:xfrm>
            <a:off x="6474667" y="3945502"/>
            <a:ext cx="732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solidFill>
                  <a:schemeClr val="accent2"/>
                </a:solidFill>
              </a:rPr>
              <a:t>171.74</a:t>
            </a: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6EC2FE9D-106D-BBA9-B210-DDC17D2CC9A8}"/>
              </a:ext>
            </a:extLst>
          </p:cNvPr>
          <p:cNvSpPr/>
          <p:nvPr/>
        </p:nvSpPr>
        <p:spPr>
          <a:xfrm rot="5400000">
            <a:off x="9979978" y="3935850"/>
            <a:ext cx="1713605" cy="1509681"/>
          </a:xfrm>
          <a:prstGeom prst="triangle">
            <a:avLst>
              <a:gd name="adj" fmla="val 0"/>
            </a:avLst>
          </a:prstGeom>
          <a:ln>
            <a:solidFill>
              <a:schemeClr val="bg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42750EE-107E-EF52-E5A7-EF61867751A0}"/>
              </a:ext>
            </a:extLst>
          </p:cNvPr>
          <p:cNvSpPr/>
          <p:nvPr/>
        </p:nvSpPr>
        <p:spPr>
          <a:xfrm>
            <a:off x="10081940" y="3833888"/>
            <a:ext cx="193142" cy="1828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7E85487-D734-A6A5-F7F7-5A189FEDA1EA}"/>
              </a:ext>
            </a:extLst>
          </p:cNvPr>
          <p:cNvCxnSpPr>
            <a:cxnSpLocks/>
          </p:cNvCxnSpPr>
          <p:nvPr/>
        </p:nvCxnSpPr>
        <p:spPr>
          <a:xfrm flipV="1">
            <a:off x="9958726" y="3833888"/>
            <a:ext cx="0" cy="1747852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5BDCDAE-9EF0-F1C5-A4D8-24F3E97AA012}"/>
              </a:ext>
            </a:extLst>
          </p:cNvPr>
          <p:cNvCxnSpPr>
            <a:cxnSpLocks/>
          </p:cNvCxnSpPr>
          <p:nvPr/>
        </p:nvCxnSpPr>
        <p:spPr>
          <a:xfrm>
            <a:off x="10045399" y="3713937"/>
            <a:ext cx="1590449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5" name="Arc 44">
            <a:extLst>
              <a:ext uri="{FF2B5EF4-FFF2-40B4-BE49-F238E27FC236}">
                <a16:creationId xmlns:a16="http://schemas.microsoft.com/office/drawing/2014/main" id="{FD9D132D-8B2D-F86D-C60D-5DD0F4C2F3DF}"/>
              </a:ext>
            </a:extLst>
          </p:cNvPr>
          <p:cNvSpPr/>
          <p:nvPr/>
        </p:nvSpPr>
        <p:spPr>
          <a:xfrm rot="21013148">
            <a:off x="9953655" y="5017404"/>
            <a:ext cx="449712" cy="409564"/>
          </a:xfrm>
          <a:prstGeom prst="arc">
            <a:avLst>
              <a:gd name="adj1" fmla="val 15215936"/>
              <a:gd name="adj2" fmla="val 17465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D28868-FAD9-774F-B765-F7664FE8A731}"/>
              </a:ext>
            </a:extLst>
          </p:cNvPr>
          <p:cNvSpPr txBox="1"/>
          <p:nvPr/>
        </p:nvSpPr>
        <p:spPr>
          <a:xfrm>
            <a:off x="10160326" y="4707814"/>
            <a:ext cx="364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i="0" dirty="0">
                <a:solidFill>
                  <a:srgbClr val="E8EAED"/>
                </a:solidFill>
                <a:effectLst/>
              </a:rPr>
              <a:t>θ</a:t>
            </a:r>
            <a:endParaRPr lang="en-GB" sz="1600" b="1" dirty="0">
              <a:solidFill>
                <a:schemeClr val="bg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1942BAF-FD7A-D926-1EEF-397AC59C53F6}"/>
              </a:ext>
            </a:extLst>
          </p:cNvPr>
          <p:cNvSpPr txBox="1"/>
          <p:nvPr/>
        </p:nvSpPr>
        <p:spPr>
          <a:xfrm>
            <a:off x="9609905" y="4526243"/>
            <a:ext cx="364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D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F9DD4F9-8565-25E3-52B3-4EF575D9D5F0}"/>
              </a:ext>
            </a:extLst>
          </p:cNvPr>
          <p:cNvSpPr txBox="1"/>
          <p:nvPr/>
        </p:nvSpPr>
        <p:spPr>
          <a:xfrm>
            <a:off x="10740179" y="3386324"/>
            <a:ext cx="364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L</a:t>
            </a:r>
            <a:endParaRPr lang="en-GB" b="1" dirty="0">
              <a:solidFill>
                <a:schemeClr val="bg1"/>
              </a:solidFill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0EB1E74-F000-E5F6-877D-35ED965E0FCE}"/>
              </a:ext>
            </a:extLst>
          </p:cNvPr>
          <p:cNvCxnSpPr>
            <a:cxnSpLocks/>
          </p:cNvCxnSpPr>
          <p:nvPr/>
        </p:nvCxnSpPr>
        <p:spPr>
          <a:xfrm flipV="1">
            <a:off x="10081940" y="5707672"/>
            <a:ext cx="0" cy="44867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F53F89E-AA17-2A7D-1A73-CE4FE0D9416B}"/>
              </a:ext>
            </a:extLst>
          </p:cNvPr>
          <p:cNvCxnSpPr>
            <a:cxnSpLocks/>
          </p:cNvCxnSpPr>
          <p:nvPr/>
        </p:nvCxnSpPr>
        <p:spPr>
          <a:xfrm flipV="1">
            <a:off x="10740179" y="4619130"/>
            <a:ext cx="335184" cy="36305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907C164-7CFD-65B1-92DC-4E430327678B}"/>
                  </a:ext>
                </a:extLst>
              </p:cNvPr>
              <p:cNvSpPr txBox="1"/>
              <p:nvPr/>
            </p:nvSpPr>
            <p:spPr>
              <a:xfrm>
                <a:off x="10663300" y="5089714"/>
                <a:ext cx="1462438" cy="984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sz="1600" b="1" i="0" dirty="0">
                    <a:solidFill>
                      <a:srgbClr val="E8EAED"/>
                    </a:solidFill>
                    <a:effectLst/>
                  </a:rPr>
                  <a:t>θ</a:t>
                </a:r>
                <a:r>
                  <a:rPr lang="en-GB" sz="1600" b="1" i="0" dirty="0">
                    <a:solidFill>
                      <a:srgbClr val="E8EAED"/>
                    </a:solidFill>
                    <a:effectLst/>
                  </a:rPr>
                  <a:t> = arctan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sz="1600" b="1" i="1" kern="100" smtClean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GB" sz="1600" b="1" i="1" kern="10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GB" sz="1600" b="1" i="0" kern="10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𝐋</m:t>
                            </m:r>
                          </m:num>
                          <m:den>
                            <m:r>
                              <a:rPr lang="en-GB" sz="1600" b="1" i="0" kern="10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𝐃</m:t>
                            </m:r>
                          </m:den>
                        </m:f>
                      </m:e>
                    </m:d>
                  </m:oMath>
                </a14:m>
                <a:endParaRPr lang="en-GB" sz="1800" b="1" kern="100" dirty="0">
                  <a:effectLst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endParaRPr lang="en-GB" sz="1600" b="1" dirty="0">
                  <a:solidFill>
                    <a:schemeClr val="bg1"/>
                  </a:solidFill>
                </a:endParaRP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907C164-7CFD-65B1-92DC-4E43032767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63300" y="5089714"/>
                <a:ext cx="1462438" cy="984052"/>
              </a:xfrm>
              <a:prstGeom prst="rect">
                <a:avLst/>
              </a:prstGeom>
              <a:blipFill>
                <a:blip r:embed="rId5"/>
                <a:stretch>
                  <a:fillRect l="-208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EED0A7F-710C-3E54-34D6-E5BCC8A760D2}"/>
              </a:ext>
            </a:extLst>
          </p:cNvPr>
          <p:cNvCxnSpPr>
            <a:cxnSpLocks/>
          </p:cNvCxnSpPr>
          <p:nvPr/>
        </p:nvCxnSpPr>
        <p:spPr>
          <a:xfrm flipV="1">
            <a:off x="9058356" y="3528594"/>
            <a:ext cx="208538" cy="2283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6CD195E1-4E6A-4818-FD36-E142880A4588}"/>
              </a:ext>
            </a:extLst>
          </p:cNvPr>
          <p:cNvSpPr txBox="1"/>
          <p:nvPr/>
        </p:nvSpPr>
        <p:spPr>
          <a:xfrm>
            <a:off x="9192895" y="3347929"/>
            <a:ext cx="207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2"/>
                </a:solidFill>
              </a:rPr>
              <a:t>z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283EC56-20A1-5B52-3DF5-72D6586B4CD0}"/>
              </a:ext>
            </a:extLst>
          </p:cNvPr>
          <p:cNvCxnSpPr>
            <a:cxnSpLocks/>
          </p:cNvCxnSpPr>
          <p:nvPr/>
        </p:nvCxnSpPr>
        <p:spPr>
          <a:xfrm flipH="1" flipV="1">
            <a:off x="8841160" y="3524065"/>
            <a:ext cx="228700" cy="2329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3C021EE-358F-6CAB-A0A6-956631E11642}"/>
              </a:ext>
            </a:extLst>
          </p:cNvPr>
          <p:cNvSpPr txBox="1"/>
          <p:nvPr/>
        </p:nvSpPr>
        <p:spPr>
          <a:xfrm>
            <a:off x="8677027" y="3347929"/>
            <a:ext cx="207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2"/>
                </a:solidFill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4148657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1705</TotalTime>
  <Words>1276</Words>
  <Application>Microsoft Office PowerPoint</Application>
  <PresentationFormat>Widescreen</PresentationFormat>
  <Paragraphs>206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-apple-system</vt:lpstr>
      <vt:lpstr>Aptos</vt:lpstr>
      <vt:lpstr>Aptos Display</vt:lpstr>
      <vt:lpstr>Arial</vt:lpstr>
      <vt:lpstr>Cambria Math</vt:lpstr>
      <vt:lpstr>Office Theme</vt:lpstr>
      <vt:lpstr>X-Ray Crystallography Laue Method</vt:lpstr>
      <vt:lpstr>History of X-Ray Crystallography</vt:lpstr>
      <vt:lpstr>Theory</vt:lpstr>
      <vt:lpstr>Experiment Setup</vt:lpstr>
      <vt:lpstr>Experiment Setup</vt:lpstr>
      <vt:lpstr>Method</vt:lpstr>
      <vt:lpstr>Method</vt:lpstr>
      <vt:lpstr>Results</vt:lpstr>
      <vt:lpstr>Data Analysis</vt:lpstr>
      <vt:lpstr>Labelled Photos</vt:lpstr>
      <vt:lpstr>Discussion</vt:lpstr>
      <vt:lpstr>Conclusion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X-Ray Crystallography Laue Method</dc:title>
  <dc:creator>Gill, Elijah</dc:creator>
  <cp:lastModifiedBy>Gill, Elijah</cp:lastModifiedBy>
  <cp:revision>30</cp:revision>
  <dcterms:created xsi:type="dcterms:W3CDTF">2024-03-16T15:27:07Z</dcterms:created>
  <dcterms:modified xsi:type="dcterms:W3CDTF">2024-03-20T23:33:56Z</dcterms:modified>
</cp:coreProperties>
</file>

<file path=docProps/thumbnail.jpeg>
</file>